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12">
          <p15:clr>
            <a:srgbClr val="A4A3A4"/>
          </p15:clr>
        </p15:guide>
        <p15:guide id="2" pos="144">
          <p15:clr>
            <a:srgbClr val="A4A3A4"/>
          </p15:clr>
        </p15:guide>
        <p15:guide id="3" orient="horz"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12" orient="horz"/>
        <p:guide pos="144"/>
        <p:guide pos="87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1: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p:txBody>
      </p:sp>
      <p:sp>
        <p:nvSpPr>
          <p:cNvPr id="60" name="Google Shape;6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53" name="Google Shape;15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201" name="Google Shape;20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US">
                <a:solidFill>
                  <a:srgbClr val="223366"/>
                </a:solidFill>
              </a:rPr>
              <a:t>Thank You !!</a:t>
            </a:r>
            <a:endParaRPr b="1" sz="1100">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t/>
            </a:r>
            <a:endParaRPr b="1"/>
          </a:p>
        </p:txBody>
      </p:sp>
      <p:sp>
        <p:nvSpPr>
          <p:cNvPr id="80" name="Google Shape;8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90" name="Google Shape;9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99" name="Google Shape;9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07" name="Google Shape;10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15" name="Google Shape;11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40" name="Google Shape;14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 name="Google Shape;15;p2"/>
          <p:cNvSpPr txBox="1"/>
          <p:nvPr>
            <p:ph idx="1" type="subTitle"/>
          </p:nvPr>
        </p:nvSpPr>
        <p:spPr>
          <a:xfrm>
            <a:off x="1143000" y="2701925"/>
            <a:ext cx="6858000" cy="12414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16" name="Google Shape;16;p2"/>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 name="Google Shape;17;p2"/>
          <p:cNvSpPr txBox="1"/>
          <p:nvPr>
            <p:ph idx="11" type="ftr"/>
          </p:nvPr>
        </p:nvSpPr>
        <p:spPr>
          <a:xfrm>
            <a:off x="3028950" y="4767263"/>
            <a:ext cx="30861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8" name="Google Shape;18;p2"/>
          <p:cNvSpPr txBox="1"/>
          <p:nvPr>
            <p:ph idx="12" type="sldNum"/>
          </p:nvPr>
        </p:nvSpPr>
        <p:spPr>
          <a:xfrm>
            <a:off x="6457950" y="4767263"/>
            <a:ext cx="2057400" cy="27463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54" name="Google Shape;5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 name="Shape 21"/>
        <p:cNvGrpSpPr/>
        <p:nvPr/>
      </p:nvGrpSpPr>
      <p:grpSpPr>
        <a:xfrm>
          <a:off x="0" y="0"/>
          <a:ext cx="0" cy="0"/>
          <a:chOff x="0" y="0"/>
          <a:chExt cx="0" cy="0"/>
        </a:xfrm>
      </p:grpSpPr>
      <p:sp>
        <p:nvSpPr>
          <p:cNvPr id="22" name="Google Shape;22;p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23" name="Google Shape;23;p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4" name="Google Shape;24;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5" name="Shape 25"/>
        <p:cNvGrpSpPr/>
        <p:nvPr/>
      </p:nvGrpSpPr>
      <p:grpSpPr>
        <a:xfrm>
          <a:off x="0" y="0"/>
          <a:ext cx="0" cy="0"/>
          <a:chOff x="0" y="0"/>
          <a:chExt cx="0" cy="0"/>
        </a:xfrm>
      </p:grpSpPr>
      <p:sp>
        <p:nvSpPr>
          <p:cNvPr id="26" name="Google Shape;26;p5"/>
          <p:cNvSpPr txBox="1"/>
          <p:nvPr>
            <p:ph type="title"/>
          </p:nvPr>
        </p:nvSpPr>
        <p:spPr>
          <a:xfrm>
            <a:off x="628560" y="273780"/>
            <a:ext cx="7886430" cy="99387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7" name="Google Shape;27;p5"/>
          <p:cNvSpPr txBox="1"/>
          <p:nvPr>
            <p:ph idx="1" type="subTitle"/>
          </p:nvPr>
        </p:nvSpPr>
        <p:spPr>
          <a:xfrm>
            <a:off x="457110" y="1203390"/>
            <a:ext cx="8229330" cy="298296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6"/>
          <p:cNvSpPr txBox="1"/>
          <p:nvPr>
            <p:ph type="title"/>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0" name="Google Shape;30;p6"/>
          <p:cNvSpPr txBox="1"/>
          <p:nvPr>
            <p:ph idx="1" type="body"/>
          </p:nvPr>
        </p:nvSpPr>
        <p:spPr>
          <a:xfrm>
            <a:off x="0" y="0"/>
            <a:ext cx="3000000" cy="30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1" name="Google Shape;31;p6"/>
          <p:cNvSpPr txBox="1"/>
          <p:nvPr>
            <p:ph idx="11" type="ftr"/>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2" name="Google Shape;32;p6"/>
          <p:cNvSpPr txBox="1"/>
          <p:nvPr>
            <p:ph idx="10" type="dt"/>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3" name="Google Shape;33;p6"/>
          <p:cNvSpPr txBox="1"/>
          <p:nvPr>
            <p:ph idx="12" type="sldNum"/>
          </p:nvPr>
        </p:nvSpPr>
        <p:spPr>
          <a:xfrm>
            <a:off x="0" y="0"/>
            <a:ext cx="3000000" cy="3000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6" name="Google Shape;36;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7" name="Google Shape;37;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8" name="Google Shape;3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39" name="Shape 39"/>
        <p:cNvGrpSpPr/>
        <p:nvPr/>
      </p:nvGrpSpPr>
      <p:grpSpPr>
        <a:xfrm>
          <a:off x="0" y="0"/>
          <a:ext cx="0" cy="0"/>
          <a:chOff x="0" y="0"/>
          <a:chExt cx="0" cy="0"/>
        </a:xfrm>
      </p:grpSpPr>
      <p:sp>
        <p:nvSpPr>
          <p:cNvPr id="40" name="Google Shape;40;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41" name="Google Shape;41;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42" name="Google Shape;4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45" name="Google Shape;4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49" name="Google Shape;49;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50" name="Google Shape;50;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1" name="Google Shape;5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7283428" y="62784"/>
            <a:ext cx="1109472" cy="5846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close up of a sign&#10;&#10;Description automatically generated" id="7" name="Google Shape;7;p1"/>
          <p:cNvPicPr preferRelativeResize="0"/>
          <p:nvPr/>
        </p:nvPicPr>
        <p:blipFill rotWithShape="1">
          <a:blip r:embed="rId1">
            <a:alphaModFix/>
          </a:blip>
          <a:srcRect b="0" l="0" r="0" t="0"/>
          <a:stretch/>
        </p:blipFill>
        <p:spPr>
          <a:xfrm>
            <a:off x="7799751" y="88917"/>
            <a:ext cx="1233874" cy="412476"/>
          </a:xfrm>
          <a:prstGeom prst="rect">
            <a:avLst/>
          </a:prstGeom>
          <a:noFill/>
          <a:ln>
            <a:noFill/>
          </a:ln>
        </p:spPr>
      </p:pic>
      <p:sp>
        <p:nvSpPr>
          <p:cNvPr id="8" name="Google Shape;8;p1"/>
          <p:cNvSpPr/>
          <p:nvPr/>
        </p:nvSpPr>
        <p:spPr>
          <a:xfrm>
            <a:off x="7594600" y="82567"/>
            <a:ext cx="165100" cy="412476"/>
          </a:xfrm>
          <a:prstGeom prst="rect">
            <a:avLst/>
          </a:prstGeom>
          <a:solidFill>
            <a:srgbClr val="8419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 name="Google Shape;9;p1"/>
          <p:cNvSpPr/>
          <p:nvPr/>
        </p:nvSpPr>
        <p:spPr>
          <a:xfrm>
            <a:off x="7440249" y="82567"/>
            <a:ext cx="103551" cy="412476"/>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 name="Google Shape;10;p1"/>
          <p:cNvSpPr/>
          <p:nvPr/>
        </p:nvSpPr>
        <p:spPr>
          <a:xfrm>
            <a:off x="0" y="5086350"/>
            <a:ext cx="9144000" cy="69850"/>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 name="Google Shape;11;p1"/>
          <p:cNvSpPr/>
          <p:nvPr/>
        </p:nvSpPr>
        <p:spPr>
          <a:xfrm>
            <a:off x="0" y="88917"/>
            <a:ext cx="7283428" cy="406126"/>
          </a:xfrm>
          <a:prstGeom prst="rect">
            <a:avLst/>
          </a:prstGeom>
          <a:solidFill>
            <a:srgbClr val="213264"/>
          </a:solidFill>
          <a:ln cap="flat" cmpd="sng" w="25400">
            <a:solidFill>
              <a:srgbClr val="2132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 name="Google Shape;12;p1"/>
          <p:cNvSpPr txBox="1"/>
          <p:nvPr/>
        </p:nvSpPr>
        <p:spPr>
          <a:xfrm>
            <a:off x="92480" y="105826"/>
            <a:ext cx="395374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Next Gen Employability Program</a:t>
            </a:r>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p:nvPr/>
        </p:nvSpPr>
        <p:spPr>
          <a:xfrm>
            <a:off x="0" y="0"/>
            <a:ext cx="9144000" cy="5143500"/>
          </a:xfrm>
          <a:prstGeom prst="rect">
            <a:avLst/>
          </a:prstGeom>
          <a:solidFill>
            <a:srgbClr val="DFDD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white circle in the sky&#10;&#10;Description automatically generated" id="63" name="Google Shape;63;p13"/>
          <p:cNvPicPr preferRelativeResize="0"/>
          <p:nvPr/>
        </p:nvPicPr>
        <p:blipFill rotWithShape="1">
          <a:blip r:embed="rId3">
            <a:alphaModFix amt="5000"/>
          </a:blip>
          <a:srcRect b="10205" l="0" r="745" t="5928"/>
          <a:stretch/>
        </p:blipFill>
        <p:spPr>
          <a:xfrm>
            <a:off x="13063" y="-1"/>
            <a:ext cx="9130937" cy="5143501"/>
          </a:xfrm>
          <a:prstGeom prst="rect">
            <a:avLst/>
          </a:prstGeom>
          <a:noFill/>
          <a:ln>
            <a:noFill/>
          </a:ln>
        </p:spPr>
      </p:pic>
      <p:sp>
        <p:nvSpPr>
          <p:cNvPr id="64" name="Google Shape;64;p13"/>
          <p:cNvSpPr/>
          <p:nvPr/>
        </p:nvSpPr>
        <p:spPr>
          <a:xfrm>
            <a:off x="1865074" y="730897"/>
            <a:ext cx="6301139" cy="3966472"/>
          </a:xfrm>
          <a:prstGeom prst="rect">
            <a:avLst/>
          </a:prstGeom>
          <a:solidFill>
            <a:srgbClr val="213163"/>
          </a:solidFill>
          <a:ln cap="flat" cmpd="sng" w="25400">
            <a:solidFill>
              <a:srgbClr val="2131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5" name="Google Shape;65;p13"/>
          <p:cNvSpPr/>
          <p:nvPr/>
        </p:nvSpPr>
        <p:spPr>
          <a:xfrm>
            <a:off x="988684" y="1023080"/>
            <a:ext cx="6985193" cy="3451405"/>
          </a:xfrm>
          <a:prstGeom prst="rect">
            <a:avLst/>
          </a:prstGeom>
          <a:solidFill>
            <a:schemeClr val="lt1"/>
          </a:solidFill>
          <a:ln cap="flat" cmpd="sng" w="25400">
            <a:solidFill>
              <a:schemeClr val="lt1"/>
            </a:solidFill>
            <a:prstDash val="solid"/>
            <a:round/>
            <a:headEnd len="sm" w="sm" type="none"/>
            <a:tailEnd len="sm" w="sm" type="none"/>
          </a:ln>
          <a:effectLst>
            <a:outerShdw blurRad="508000" sx="105000" rotWithShape="0" algn="ctr" sy="105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 name="Google Shape;66;p13"/>
          <p:cNvSpPr/>
          <p:nvPr/>
        </p:nvSpPr>
        <p:spPr>
          <a:xfrm>
            <a:off x="2490558" y="2787442"/>
            <a:ext cx="50564" cy="446915"/>
          </a:xfrm>
          <a:prstGeom prst="rect">
            <a:avLst/>
          </a:prstGeom>
          <a:solidFill>
            <a:srgbClr val="FFE600"/>
          </a:solidFill>
          <a:ln cap="flat" cmpd="sng" w="25400">
            <a:solidFill>
              <a:srgbClr val="FFE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 name="Google Shape;67;p13"/>
          <p:cNvSpPr txBox="1"/>
          <p:nvPr/>
        </p:nvSpPr>
        <p:spPr>
          <a:xfrm>
            <a:off x="2029564" y="2248174"/>
            <a:ext cx="502535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161D23"/>
                </a:solidFill>
                <a:latin typeface="Arial"/>
                <a:ea typeface="Arial"/>
                <a:cs typeface="Arial"/>
                <a:sym typeface="Arial"/>
              </a:rPr>
              <a:t>NEXT GEN EMPLOYABILITY PROGRAM</a:t>
            </a:r>
            <a:endParaRPr/>
          </a:p>
        </p:txBody>
      </p:sp>
      <p:sp>
        <p:nvSpPr>
          <p:cNvPr id="68" name="Google Shape;68;p13"/>
          <p:cNvSpPr txBox="1"/>
          <p:nvPr/>
        </p:nvSpPr>
        <p:spPr>
          <a:xfrm>
            <a:off x="2541122" y="2795733"/>
            <a:ext cx="401969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161D23"/>
                </a:solidFill>
                <a:latin typeface="Arial"/>
                <a:ea typeface="Arial"/>
                <a:cs typeface="Arial"/>
                <a:sym typeface="Arial"/>
              </a:rPr>
              <a:t>Creating a future-ready workforce</a:t>
            </a:r>
            <a:endParaRPr/>
          </a:p>
        </p:txBody>
      </p:sp>
      <p:sp>
        <p:nvSpPr>
          <p:cNvPr id="69" name="Google Shape;69;p13"/>
          <p:cNvSpPr txBox="1"/>
          <p:nvPr/>
        </p:nvSpPr>
        <p:spPr>
          <a:xfrm>
            <a:off x="1003625" y="3642533"/>
            <a:ext cx="1456920" cy="2769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Team Members</a:t>
            </a:r>
            <a:endParaRPr/>
          </a:p>
        </p:txBody>
      </p:sp>
      <p:sp>
        <p:nvSpPr>
          <p:cNvPr id="70" name="Google Shape;70;p13"/>
          <p:cNvSpPr txBox="1"/>
          <p:nvPr/>
        </p:nvSpPr>
        <p:spPr>
          <a:xfrm>
            <a:off x="1095100" y="3956075"/>
            <a:ext cx="2254500" cy="45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Student Name : Hari Akshana A</a:t>
            </a:r>
            <a:endParaRPr/>
          </a:p>
          <a:p>
            <a:pPr indent="0" lvl="0" marL="0" marR="0" rtl="0" algn="l">
              <a:lnSpc>
                <a:spcPct val="100000"/>
              </a:lnSpc>
              <a:spcBef>
                <a:spcPts val="200"/>
              </a:spcBef>
              <a:spcAft>
                <a:spcPts val="0"/>
              </a:spcAft>
              <a:buNone/>
            </a:pPr>
            <a:r>
              <a:rPr b="0" i="0" lang="en-US" sz="1100" u="none" cap="none" strike="noStrike">
                <a:solidFill>
                  <a:schemeClr val="dk1"/>
                </a:solidFill>
                <a:latin typeface="Arial"/>
                <a:ea typeface="Arial"/>
                <a:cs typeface="Arial"/>
                <a:sym typeface="Arial"/>
              </a:rPr>
              <a:t>Student ID : au960221243021</a:t>
            </a:r>
            <a:endParaRPr/>
          </a:p>
        </p:txBody>
      </p:sp>
      <p:cxnSp>
        <p:nvCxnSpPr>
          <p:cNvPr id="71" name="Google Shape;71;p13"/>
          <p:cNvCxnSpPr/>
          <p:nvPr/>
        </p:nvCxnSpPr>
        <p:spPr>
          <a:xfrm>
            <a:off x="1100213" y="3919492"/>
            <a:ext cx="1986613" cy="0"/>
          </a:xfrm>
          <a:prstGeom prst="straightConnector1">
            <a:avLst/>
          </a:prstGeom>
          <a:noFill/>
          <a:ln cap="flat" cmpd="sng" w="9525">
            <a:solidFill>
              <a:schemeClr val="dk1"/>
            </a:solidFill>
            <a:prstDash val="lgDashDot"/>
            <a:round/>
            <a:headEnd len="sm" w="sm" type="none"/>
            <a:tailEnd len="sm" w="sm" type="none"/>
          </a:ln>
        </p:spPr>
      </p:cxnSp>
      <p:sp>
        <p:nvSpPr>
          <p:cNvPr id="72" name="Google Shape;72;p13"/>
          <p:cNvSpPr txBox="1"/>
          <p:nvPr/>
        </p:nvSpPr>
        <p:spPr>
          <a:xfrm>
            <a:off x="5596477" y="3627293"/>
            <a:ext cx="1456920" cy="2769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College Name</a:t>
            </a:r>
            <a:endParaRPr/>
          </a:p>
        </p:txBody>
      </p:sp>
      <p:cxnSp>
        <p:nvCxnSpPr>
          <p:cNvPr id="73" name="Google Shape;73;p13"/>
          <p:cNvCxnSpPr/>
          <p:nvPr/>
        </p:nvCxnSpPr>
        <p:spPr>
          <a:xfrm>
            <a:off x="5693065" y="3919492"/>
            <a:ext cx="1360332" cy="0"/>
          </a:xfrm>
          <a:prstGeom prst="straightConnector1">
            <a:avLst/>
          </a:prstGeom>
          <a:noFill/>
          <a:ln cap="flat" cmpd="sng" w="9525">
            <a:solidFill>
              <a:schemeClr val="dk1"/>
            </a:solidFill>
            <a:prstDash val="lgDashDot"/>
            <a:round/>
            <a:headEnd len="sm" w="sm" type="none"/>
            <a:tailEnd len="sm" w="sm" type="none"/>
          </a:ln>
        </p:spPr>
      </p:cxnSp>
      <p:sp>
        <p:nvSpPr>
          <p:cNvPr id="74" name="Google Shape;74;p13"/>
          <p:cNvSpPr txBox="1"/>
          <p:nvPr/>
        </p:nvSpPr>
        <p:spPr>
          <a:xfrm>
            <a:off x="5693356" y="3956068"/>
            <a:ext cx="20955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100">
                <a:solidFill>
                  <a:schemeClr val="dk1"/>
                </a:solidFill>
              </a:rPr>
              <a:t>Arunachala College Of Engineering For Women</a:t>
            </a:r>
            <a:endParaRPr b="0" i="0" sz="1100" u="none" cap="none" strike="noStrike">
              <a:solidFill>
                <a:schemeClr val="dk1"/>
              </a:solidFill>
              <a:latin typeface="Arial"/>
              <a:ea typeface="Arial"/>
              <a:cs typeface="Arial"/>
              <a:sym typeface="Arial"/>
            </a:endParaRPr>
          </a:p>
        </p:txBody>
      </p:sp>
      <p:pic>
        <p:nvPicPr>
          <p:cNvPr id="75" name="Google Shape;75;p13"/>
          <p:cNvPicPr preferRelativeResize="0"/>
          <p:nvPr/>
        </p:nvPicPr>
        <p:blipFill rotWithShape="1">
          <a:blip r:embed="rId4">
            <a:alphaModFix/>
          </a:blip>
          <a:srcRect b="0" l="0" r="0" t="0"/>
          <a:stretch/>
        </p:blipFill>
        <p:spPr>
          <a:xfrm>
            <a:off x="1834750" y="1249149"/>
            <a:ext cx="1146742" cy="666202"/>
          </a:xfrm>
          <a:prstGeom prst="rect">
            <a:avLst/>
          </a:prstGeom>
          <a:noFill/>
          <a:ln>
            <a:noFill/>
          </a:ln>
        </p:spPr>
      </p:pic>
      <p:pic>
        <p:nvPicPr>
          <p:cNvPr descr="A logo with people and map&#10;&#10;Description automatically generated" id="76" name="Google Shape;76;p13"/>
          <p:cNvPicPr preferRelativeResize="0"/>
          <p:nvPr/>
        </p:nvPicPr>
        <p:blipFill rotWithShape="1">
          <a:blip r:embed="rId5">
            <a:alphaModFix/>
          </a:blip>
          <a:srcRect b="0" l="0" r="0" t="0"/>
          <a:stretch/>
        </p:blipFill>
        <p:spPr>
          <a:xfrm>
            <a:off x="6461189" y="1211666"/>
            <a:ext cx="668564" cy="666202"/>
          </a:xfrm>
          <a:prstGeom prst="rect">
            <a:avLst/>
          </a:prstGeom>
          <a:noFill/>
          <a:ln>
            <a:noFill/>
          </a:ln>
        </p:spPr>
      </p:pic>
      <p:pic>
        <p:nvPicPr>
          <p:cNvPr descr="A close up of a logo&#10;&#10;Description automatically generated" id="77" name="Google Shape;77;p13"/>
          <p:cNvPicPr preferRelativeResize="0"/>
          <p:nvPr/>
        </p:nvPicPr>
        <p:blipFill rotWithShape="1">
          <a:blip r:embed="rId6">
            <a:alphaModFix/>
          </a:blip>
          <a:srcRect b="0" l="0" r="0" t="0"/>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Modelling &amp; Results</a:t>
            </a:r>
            <a:endParaRPr b="0" i="0" sz="1600" u="none" cap="none" strike="noStrike">
              <a:solidFill>
                <a:srgbClr val="000000"/>
              </a:solidFill>
              <a:latin typeface="Arial"/>
              <a:ea typeface="Arial"/>
              <a:cs typeface="Arial"/>
              <a:sym typeface="Arial"/>
            </a:endParaRPr>
          </a:p>
        </p:txBody>
      </p:sp>
      <p:cxnSp>
        <p:nvCxnSpPr>
          <p:cNvPr id="156" name="Google Shape;156;p22"/>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57" name="Google Shape;157;p22"/>
          <p:cNvSpPr txBox="1"/>
          <p:nvPr/>
        </p:nvSpPr>
        <p:spPr>
          <a:xfrm>
            <a:off x="138645" y="4713100"/>
            <a:ext cx="24822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 www.chatgpt.com</a:t>
            </a:r>
            <a:endParaRPr/>
          </a:p>
        </p:txBody>
      </p:sp>
      <p:sp>
        <p:nvSpPr>
          <p:cNvPr id="158" name="Google Shape;158;p22"/>
          <p:cNvSpPr txBox="1"/>
          <p:nvPr/>
        </p:nvSpPr>
        <p:spPr>
          <a:xfrm>
            <a:off x="259275" y="1212300"/>
            <a:ext cx="8689200" cy="33357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0D0D0D"/>
              </a:buClr>
              <a:buSzPts val="1100"/>
              <a:buFont typeface="Roboto"/>
              <a:buChar char="●"/>
            </a:pPr>
            <a:r>
              <a:rPr b="1" lang="en-US" sz="1100">
                <a:solidFill>
                  <a:srgbClr val="0D0D0D"/>
                </a:solidFill>
                <a:highlight>
                  <a:srgbClr val="FFFFFF"/>
                </a:highlight>
                <a:latin typeface="Roboto"/>
                <a:ea typeface="Roboto"/>
                <a:cs typeface="Roboto"/>
                <a:sym typeface="Roboto"/>
              </a:rPr>
              <a:t>System Design:</a:t>
            </a:r>
            <a:endParaRPr sz="1100">
              <a:solidFill>
                <a:srgbClr val="0D0D0D"/>
              </a:solidFill>
              <a:highlight>
                <a:srgbClr val="FFFFFF"/>
              </a:highlight>
              <a:latin typeface="Roboto"/>
              <a:ea typeface="Roboto"/>
              <a:cs typeface="Roboto"/>
              <a:sym typeface="Roboto"/>
            </a:endParaRPr>
          </a:p>
          <a:p>
            <a:pPr indent="-298450" lvl="1" marL="914400" rtl="0" algn="l">
              <a:spcBef>
                <a:spcPts val="0"/>
              </a:spcBef>
              <a:spcAft>
                <a:spcPts val="0"/>
              </a:spcAft>
              <a:buClr>
                <a:srgbClr val="0D0D0D"/>
              </a:buClr>
              <a:buSzPts val="1100"/>
              <a:buFont typeface="Roboto"/>
              <a:buChar char="○"/>
            </a:pPr>
            <a:r>
              <a:rPr lang="en-US" sz="1100">
                <a:solidFill>
                  <a:srgbClr val="0D0D0D"/>
                </a:solidFill>
                <a:highlight>
                  <a:srgbClr val="FFFFFF"/>
                </a:highlight>
                <a:latin typeface="Roboto"/>
                <a:ea typeface="Roboto"/>
                <a:cs typeface="Roboto"/>
                <a:sym typeface="Roboto"/>
              </a:rPr>
              <a:t>Analyze requirements.</a:t>
            </a:r>
            <a:endParaRPr sz="1100">
              <a:solidFill>
                <a:srgbClr val="0D0D0D"/>
              </a:solidFill>
              <a:highlight>
                <a:srgbClr val="FFFFFF"/>
              </a:highlight>
              <a:latin typeface="Roboto"/>
              <a:ea typeface="Roboto"/>
              <a:cs typeface="Roboto"/>
              <a:sym typeface="Roboto"/>
            </a:endParaRPr>
          </a:p>
          <a:p>
            <a:pPr indent="-298450" lvl="1" marL="914400" rtl="0" algn="l">
              <a:spcBef>
                <a:spcPts val="0"/>
              </a:spcBef>
              <a:spcAft>
                <a:spcPts val="0"/>
              </a:spcAft>
              <a:buClr>
                <a:srgbClr val="0D0D0D"/>
              </a:buClr>
              <a:buSzPts val="1100"/>
              <a:buFont typeface="Roboto"/>
              <a:buChar char="○"/>
            </a:pPr>
            <a:r>
              <a:rPr lang="en-US" sz="1100">
                <a:solidFill>
                  <a:srgbClr val="0D0D0D"/>
                </a:solidFill>
                <a:highlight>
                  <a:srgbClr val="FFFFFF"/>
                </a:highlight>
                <a:latin typeface="Roboto"/>
                <a:ea typeface="Roboto"/>
                <a:cs typeface="Roboto"/>
                <a:sym typeface="Roboto"/>
              </a:rPr>
              <a:t>Create detailed system design.</a:t>
            </a:r>
            <a:endParaRPr sz="1100">
              <a:solidFill>
                <a:srgbClr val="0D0D0D"/>
              </a:solidFill>
              <a:highlight>
                <a:srgbClr val="FFFFFF"/>
              </a:highlight>
              <a:latin typeface="Roboto"/>
              <a:ea typeface="Roboto"/>
              <a:cs typeface="Roboto"/>
              <a:sym typeface="Roboto"/>
            </a:endParaRPr>
          </a:p>
          <a:p>
            <a:pPr indent="-298450" lvl="1" marL="914400" rtl="0" algn="l">
              <a:spcBef>
                <a:spcPts val="0"/>
              </a:spcBef>
              <a:spcAft>
                <a:spcPts val="0"/>
              </a:spcAft>
              <a:buClr>
                <a:srgbClr val="0D0D0D"/>
              </a:buClr>
              <a:buSzPts val="1100"/>
              <a:buFont typeface="Roboto"/>
              <a:buChar char="○"/>
            </a:pPr>
            <a:r>
              <a:rPr lang="en-US" sz="1100">
                <a:solidFill>
                  <a:srgbClr val="0D0D0D"/>
                </a:solidFill>
                <a:highlight>
                  <a:srgbClr val="FFFFFF"/>
                </a:highlight>
                <a:latin typeface="Roboto"/>
                <a:ea typeface="Roboto"/>
                <a:cs typeface="Roboto"/>
                <a:sym typeface="Roboto"/>
              </a:rPr>
              <a:t>Specify UI, database, backend logic.</a:t>
            </a:r>
            <a:endParaRPr sz="1100">
              <a:solidFill>
                <a:srgbClr val="0D0D0D"/>
              </a:solidFill>
              <a:highlight>
                <a:srgbClr val="FFFFFF"/>
              </a:highlight>
              <a:latin typeface="Roboto"/>
              <a:ea typeface="Roboto"/>
              <a:cs typeface="Roboto"/>
              <a:sym typeface="Roboto"/>
            </a:endParaRPr>
          </a:p>
          <a:p>
            <a:pPr indent="-298450" lvl="1" marL="914400" rtl="0" algn="l">
              <a:spcBef>
                <a:spcPts val="0"/>
              </a:spcBef>
              <a:spcAft>
                <a:spcPts val="0"/>
              </a:spcAft>
              <a:buClr>
                <a:srgbClr val="0D0D0D"/>
              </a:buClr>
              <a:buSzPts val="1100"/>
              <a:buFont typeface="Roboto"/>
              <a:buChar char="○"/>
            </a:pPr>
            <a:r>
              <a:rPr lang="en-US" sz="1100">
                <a:solidFill>
                  <a:srgbClr val="0D0D0D"/>
                </a:solidFill>
                <a:highlight>
                  <a:srgbClr val="FFFFFF"/>
                </a:highlight>
                <a:latin typeface="Roboto"/>
                <a:ea typeface="Roboto"/>
                <a:cs typeface="Roboto"/>
                <a:sym typeface="Roboto"/>
              </a:rPr>
              <a:t>Expected Result: System design document.</a:t>
            </a:r>
            <a:endParaRPr sz="1100">
              <a:solidFill>
                <a:srgbClr val="0D0D0D"/>
              </a:solidFill>
              <a:highlight>
                <a:srgbClr val="FFFFFF"/>
              </a:highlight>
              <a:latin typeface="Roboto"/>
              <a:ea typeface="Roboto"/>
              <a:cs typeface="Roboto"/>
              <a:sym typeface="Roboto"/>
            </a:endParaRPr>
          </a:p>
          <a:p>
            <a:pPr indent="-298450" lvl="0" marL="457200" rtl="0" algn="l">
              <a:spcBef>
                <a:spcPts val="0"/>
              </a:spcBef>
              <a:spcAft>
                <a:spcPts val="0"/>
              </a:spcAft>
              <a:buClr>
                <a:srgbClr val="0D0D0D"/>
              </a:buClr>
              <a:buSzPts val="1100"/>
              <a:buFont typeface="Roboto"/>
              <a:buChar char="●"/>
            </a:pPr>
            <a:r>
              <a:rPr b="1" lang="en-US" sz="1100">
                <a:solidFill>
                  <a:srgbClr val="0D0D0D"/>
                </a:solidFill>
                <a:highlight>
                  <a:srgbClr val="FFFFFF"/>
                </a:highlight>
                <a:latin typeface="Roboto"/>
                <a:ea typeface="Roboto"/>
                <a:cs typeface="Roboto"/>
                <a:sym typeface="Roboto"/>
              </a:rPr>
              <a:t>Development:</a:t>
            </a:r>
            <a:endParaRPr sz="1100">
              <a:solidFill>
                <a:srgbClr val="0D0D0D"/>
              </a:solidFill>
              <a:highlight>
                <a:srgbClr val="FFFFFF"/>
              </a:highlight>
              <a:latin typeface="Roboto"/>
              <a:ea typeface="Roboto"/>
              <a:cs typeface="Roboto"/>
              <a:sym typeface="Roboto"/>
            </a:endParaRPr>
          </a:p>
          <a:p>
            <a:pPr indent="-298450" lvl="1" marL="914400" rtl="0" algn="l">
              <a:spcBef>
                <a:spcPts val="0"/>
              </a:spcBef>
              <a:spcAft>
                <a:spcPts val="0"/>
              </a:spcAft>
              <a:buClr>
                <a:srgbClr val="0D0D0D"/>
              </a:buClr>
              <a:buSzPts val="1100"/>
              <a:buFont typeface="Roboto"/>
              <a:buChar char="○"/>
            </a:pPr>
            <a:r>
              <a:rPr lang="en-US" sz="1100">
                <a:solidFill>
                  <a:srgbClr val="0D0D0D"/>
                </a:solidFill>
                <a:highlight>
                  <a:srgbClr val="FFFFFF"/>
                </a:highlight>
                <a:latin typeface="Roboto"/>
                <a:ea typeface="Roboto"/>
                <a:cs typeface="Roboto"/>
                <a:sym typeface="Roboto"/>
              </a:rPr>
              <a:t>Implement system using web technologies.</a:t>
            </a:r>
            <a:endParaRPr sz="1100">
              <a:solidFill>
                <a:srgbClr val="0D0D0D"/>
              </a:solidFill>
              <a:highlight>
                <a:srgbClr val="FFFFFF"/>
              </a:highlight>
              <a:latin typeface="Roboto"/>
              <a:ea typeface="Roboto"/>
              <a:cs typeface="Roboto"/>
              <a:sym typeface="Roboto"/>
            </a:endParaRPr>
          </a:p>
          <a:p>
            <a:pPr indent="-298450" lvl="1" marL="914400" rtl="0" algn="l">
              <a:spcBef>
                <a:spcPts val="0"/>
              </a:spcBef>
              <a:spcAft>
                <a:spcPts val="0"/>
              </a:spcAft>
              <a:buClr>
                <a:srgbClr val="0D0D0D"/>
              </a:buClr>
              <a:buSzPts val="1100"/>
              <a:buFont typeface="Roboto"/>
              <a:buChar char="○"/>
            </a:pPr>
            <a:r>
              <a:rPr lang="en-US" sz="1100">
                <a:solidFill>
                  <a:srgbClr val="0D0D0D"/>
                </a:solidFill>
                <a:highlight>
                  <a:srgbClr val="FFFFFF"/>
                </a:highlight>
                <a:latin typeface="Roboto"/>
                <a:ea typeface="Roboto"/>
                <a:cs typeface="Roboto"/>
                <a:sym typeface="Roboto"/>
              </a:rPr>
              <a:t>Frontend and backend development.</a:t>
            </a:r>
            <a:endParaRPr sz="1100">
              <a:solidFill>
                <a:srgbClr val="0D0D0D"/>
              </a:solidFill>
              <a:highlight>
                <a:srgbClr val="FFFFFF"/>
              </a:highlight>
              <a:latin typeface="Roboto"/>
              <a:ea typeface="Roboto"/>
              <a:cs typeface="Roboto"/>
              <a:sym typeface="Roboto"/>
            </a:endParaRPr>
          </a:p>
          <a:p>
            <a:pPr indent="-298450" lvl="1" marL="914400" rtl="0" algn="l">
              <a:spcBef>
                <a:spcPts val="0"/>
              </a:spcBef>
              <a:spcAft>
                <a:spcPts val="0"/>
              </a:spcAft>
              <a:buClr>
                <a:srgbClr val="0D0D0D"/>
              </a:buClr>
              <a:buSzPts val="1100"/>
              <a:buFont typeface="Roboto"/>
              <a:buChar char="○"/>
            </a:pPr>
            <a:r>
              <a:rPr lang="en-US" sz="1100">
                <a:solidFill>
                  <a:srgbClr val="0D0D0D"/>
                </a:solidFill>
                <a:highlight>
                  <a:srgbClr val="FFFFFF"/>
                </a:highlight>
                <a:latin typeface="Roboto"/>
                <a:ea typeface="Roboto"/>
                <a:cs typeface="Roboto"/>
                <a:sym typeface="Roboto"/>
              </a:rPr>
              <a:t>Follow best practices.</a:t>
            </a:r>
            <a:endParaRPr sz="1100">
              <a:solidFill>
                <a:srgbClr val="0D0D0D"/>
              </a:solidFill>
              <a:highlight>
                <a:srgbClr val="FFFFFF"/>
              </a:highlight>
              <a:latin typeface="Roboto"/>
              <a:ea typeface="Roboto"/>
              <a:cs typeface="Roboto"/>
              <a:sym typeface="Roboto"/>
            </a:endParaRPr>
          </a:p>
          <a:p>
            <a:pPr indent="-298450" lvl="1" marL="914400" rtl="0" algn="l">
              <a:spcBef>
                <a:spcPts val="0"/>
              </a:spcBef>
              <a:spcAft>
                <a:spcPts val="0"/>
              </a:spcAft>
              <a:buClr>
                <a:srgbClr val="0D0D0D"/>
              </a:buClr>
              <a:buSzPts val="1100"/>
              <a:buFont typeface="Roboto"/>
              <a:buChar char="○"/>
            </a:pPr>
            <a:r>
              <a:rPr lang="en-US" sz="1100">
                <a:solidFill>
                  <a:srgbClr val="0D0D0D"/>
                </a:solidFill>
                <a:highlight>
                  <a:srgbClr val="FFFFFF"/>
                </a:highlight>
                <a:latin typeface="Roboto"/>
                <a:ea typeface="Roboto"/>
                <a:cs typeface="Roboto"/>
                <a:sym typeface="Roboto"/>
              </a:rPr>
              <a:t>Expected Result: Fully functional prototype.</a:t>
            </a:r>
            <a:endParaRPr sz="1100">
              <a:solidFill>
                <a:srgbClr val="0D0D0D"/>
              </a:solidFill>
              <a:highlight>
                <a:srgbClr val="FFFFFF"/>
              </a:highlight>
              <a:latin typeface="Roboto"/>
              <a:ea typeface="Roboto"/>
              <a:cs typeface="Roboto"/>
              <a:sym typeface="Roboto"/>
            </a:endParaRPr>
          </a:p>
          <a:p>
            <a:pPr indent="-298450" lvl="0" marL="457200" rtl="0" algn="l">
              <a:spcBef>
                <a:spcPts val="0"/>
              </a:spcBef>
              <a:spcAft>
                <a:spcPts val="0"/>
              </a:spcAft>
              <a:buClr>
                <a:srgbClr val="0D0D0D"/>
              </a:buClr>
              <a:buSzPts val="1100"/>
              <a:buFont typeface="Roboto"/>
              <a:buChar char="●"/>
            </a:pPr>
            <a:r>
              <a:rPr b="1" lang="en-US" sz="1100">
                <a:solidFill>
                  <a:srgbClr val="0D0D0D"/>
                </a:solidFill>
                <a:highlight>
                  <a:srgbClr val="FFFFFF"/>
                </a:highlight>
                <a:latin typeface="Roboto"/>
                <a:ea typeface="Roboto"/>
                <a:cs typeface="Roboto"/>
                <a:sym typeface="Roboto"/>
              </a:rPr>
              <a:t>Testing:</a:t>
            </a:r>
            <a:endParaRPr b="1" sz="1100">
              <a:solidFill>
                <a:srgbClr val="0D0D0D"/>
              </a:solidFill>
              <a:highlight>
                <a:srgbClr val="FFFFFF"/>
              </a:highlight>
              <a:latin typeface="Roboto"/>
              <a:ea typeface="Roboto"/>
              <a:cs typeface="Roboto"/>
              <a:sym typeface="Roboto"/>
            </a:endParaRPr>
          </a:p>
          <a:p>
            <a:pPr indent="-298450" lvl="1" marL="914400" rtl="0" algn="l">
              <a:spcBef>
                <a:spcPts val="0"/>
              </a:spcBef>
              <a:spcAft>
                <a:spcPts val="0"/>
              </a:spcAft>
              <a:buClr>
                <a:srgbClr val="0D0D0D"/>
              </a:buClr>
              <a:buSzPts val="1100"/>
              <a:buFont typeface="Roboto"/>
              <a:buChar char="○"/>
            </a:pPr>
            <a:r>
              <a:rPr lang="en-US" sz="1100">
                <a:solidFill>
                  <a:srgbClr val="0D0D0D"/>
                </a:solidFill>
                <a:highlight>
                  <a:srgbClr val="FFFFFF"/>
                </a:highlight>
                <a:latin typeface="Roboto"/>
                <a:ea typeface="Roboto"/>
                <a:cs typeface="Roboto"/>
                <a:sym typeface="Roboto"/>
              </a:rPr>
              <a:t>Rigorous testing for reliability, performance, usability.</a:t>
            </a:r>
            <a:endParaRPr sz="1100">
              <a:solidFill>
                <a:srgbClr val="0D0D0D"/>
              </a:solidFill>
              <a:highlight>
                <a:srgbClr val="FFFFFF"/>
              </a:highlight>
              <a:latin typeface="Roboto"/>
              <a:ea typeface="Roboto"/>
              <a:cs typeface="Roboto"/>
              <a:sym typeface="Roboto"/>
            </a:endParaRPr>
          </a:p>
          <a:p>
            <a:pPr indent="-298450" lvl="1" marL="914400" rtl="0" algn="l">
              <a:spcBef>
                <a:spcPts val="0"/>
              </a:spcBef>
              <a:spcAft>
                <a:spcPts val="0"/>
              </a:spcAft>
              <a:buClr>
                <a:srgbClr val="0D0D0D"/>
              </a:buClr>
              <a:buSzPts val="1100"/>
              <a:buFont typeface="Roboto"/>
              <a:buChar char="○"/>
            </a:pPr>
            <a:r>
              <a:rPr lang="en-US" sz="1100">
                <a:solidFill>
                  <a:srgbClr val="0D0D0D"/>
                </a:solidFill>
                <a:highlight>
                  <a:srgbClr val="FFFFFF"/>
                </a:highlight>
                <a:latin typeface="Roboto"/>
                <a:ea typeface="Roboto"/>
                <a:cs typeface="Roboto"/>
                <a:sym typeface="Roboto"/>
              </a:rPr>
              <a:t>Functional, usability, performance, security testing.</a:t>
            </a:r>
            <a:endParaRPr sz="1100">
              <a:solidFill>
                <a:srgbClr val="0D0D0D"/>
              </a:solidFill>
              <a:highlight>
                <a:srgbClr val="FFFFFF"/>
              </a:highlight>
              <a:latin typeface="Roboto"/>
              <a:ea typeface="Roboto"/>
              <a:cs typeface="Roboto"/>
              <a:sym typeface="Roboto"/>
            </a:endParaRPr>
          </a:p>
          <a:p>
            <a:pPr indent="-298450" lvl="1" marL="914400" rtl="0" algn="l">
              <a:spcBef>
                <a:spcPts val="0"/>
              </a:spcBef>
              <a:spcAft>
                <a:spcPts val="0"/>
              </a:spcAft>
              <a:buClr>
                <a:srgbClr val="0D0D0D"/>
              </a:buClr>
              <a:buSzPts val="1100"/>
              <a:buFont typeface="Roboto"/>
              <a:buChar char="○"/>
            </a:pPr>
            <a:r>
              <a:rPr lang="en-US" sz="1100">
                <a:solidFill>
                  <a:srgbClr val="0D0D0D"/>
                </a:solidFill>
                <a:highlight>
                  <a:srgbClr val="FFFFFF"/>
                </a:highlight>
                <a:latin typeface="Roboto"/>
                <a:ea typeface="Roboto"/>
                <a:cs typeface="Roboto"/>
                <a:sym typeface="Roboto"/>
              </a:rPr>
              <a:t>Expected Result: Thoroughly tested system.</a:t>
            </a:r>
            <a:endParaRPr sz="1000">
              <a:solidFill>
                <a:srgbClr val="0D0D0D"/>
              </a:solidFill>
              <a:highlight>
                <a:srgbClr val="FFFFFF"/>
              </a:highlight>
              <a:latin typeface="Roboto"/>
              <a:ea typeface="Roboto"/>
              <a:cs typeface="Roboto"/>
              <a:sym typeface="Roboto"/>
            </a:endParaRPr>
          </a:p>
          <a:p>
            <a:pPr indent="-298450" lvl="0" marL="457200" rtl="0" algn="l">
              <a:spcBef>
                <a:spcPts val="0"/>
              </a:spcBef>
              <a:spcAft>
                <a:spcPts val="0"/>
              </a:spcAft>
              <a:buClr>
                <a:srgbClr val="0D0D0D"/>
              </a:buClr>
              <a:buSzPts val="1100"/>
              <a:buFont typeface="Roboto"/>
              <a:buChar char="●"/>
            </a:pPr>
            <a:r>
              <a:rPr b="1" lang="en-US" sz="1100">
                <a:solidFill>
                  <a:srgbClr val="0D0D0D"/>
                </a:solidFill>
                <a:highlight>
                  <a:srgbClr val="FFFFFF"/>
                </a:highlight>
                <a:latin typeface="Roboto"/>
                <a:ea typeface="Roboto"/>
                <a:cs typeface="Roboto"/>
                <a:sym typeface="Roboto"/>
              </a:rPr>
              <a:t>Deployment:</a:t>
            </a:r>
            <a:endParaRPr b="1" sz="1100">
              <a:solidFill>
                <a:srgbClr val="0D0D0D"/>
              </a:solidFill>
              <a:highlight>
                <a:srgbClr val="FFFFFF"/>
              </a:highlight>
              <a:latin typeface="Roboto"/>
              <a:ea typeface="Roboto"/>
              <a:cs typeface="Roboto"/>
              <a:sym typeface="Roboto"/>
            </a:endParaRPr>
          </a:p>
          <a:p>
            <a:pPr indent="-298450" lvl="1" marL="914400" rtl="0" algn="l">
              <a:spcBef>
                <a:spcPts val="0"/>
              </a:spcBef>
              <a:spcAft>
                <a:spcPts val="0"/>
              </a:spcAft>
              <a:buClr>
                <a:srgbClr val="0D0D0D"/>
              </a:buClr>
              <a:buSzPts val="1100"/>
              <a:buFont typeface="Roboto"/>
              <a:buChar char="○"/>
            </a:pPr>
            <a:r>
              <a:rPr lang="en-US" sz="1100">
                <a:solidFill>
                  <a:srgbClr val="0D0D0D"/>
                </a:solidFill>
                <a:highlight>
                  <a:srgbClr val="FFFFFF"/>
                </a:highlight>
                <a:latin typeface="Roboto"/>
                <a:ea typeface="Roboto"/>
                <a:cs typeface="Roboto"/>
                <a:sym typeface="Roboto"/>
              </a:rPr>
              <a:t>Deploy to production environment.</a:t>
            </a:r>
            <a:endParaRPr sz="1100">
              <a:solidFill>
                <a:srgbClr val="0D0D0D"/>
              </a:solidFill>
              <a:highlight>
                <a:srgbClr val="FFFFFF"/>
              </a:highlight>
              <a:latin typeface="Roboto"/>
              <a:ea typeface="Roboto"/>
              <a:cs typeface="Roboto"/>
              <a:sym typeface="Roboto"/>
            </a:endParaRPr>
          </a:p>
          <a:p>
            <a:pPr indent="-298450" lvl="1" marL="914400" rtl="0" algn="l">
              <a:spcBef>
                <a:spcPts val="0"/>
              </a:spcBef>
              <a:spcAft>
                <a:spcPts val="0"/>
              </a:spcAft>
              <a:buClr>
                <a:srgbClr val="0D0D0D"/>
              </a:buClr>
              <a:buSzPts val="1100"/>
              <a:buFont typeface="Roboto"/>
              <a:buChar char="○"/>
            </a:pPr>
            <a:r>
              <a:rPr lang="en-US" sz="1100">
                <a:solidFill>
                  <a:srgbClr val="0D0D0D"/>
                </a:solidFill>
                <a:highlight>
                  <a:srgbClr val="FFFFFF"/>
                </a:highlight>
                <a:latin typeface="Roboto"/>
                <a:ea typeface="Roboto"/>
                <a:cs typeface="Roboto"/>
                <a:sym typeface="Roboto"/>
              </a:rPr>
              <a:t>Configure infrastructure, deploy code.</a:t>
            </a:r>
            <a:endParaRPr sz="1100">
              <a:solidFill>
                <a:srgbClr val="0D0D0D"/>
              </a:solidFill>
              <a:highlight>
                <a:srgbClr val="FFFFFF"/>
              </a:highlight>
              <a:latin typeface="Roboto"/>
              <a:ea typeface="Roboto"/>
              <a:cs typeface="Roboto"/>
              <a:sym typeface="Roboto"/>
            </a:endParaRPr>
          </a:p>
          <a:p>
            <a:pPr indent="-298450" lvl="1" marL="914400" rtl="0" algn="l">
              <a:spcBef>
                <a:spcPts val="0"/>
              </a:spcBef>
              <a:spcAft>
                <a:spcPts val="0"/>
              </a:spcAft>
              <a:buClr>
                <a:srgbClr val="0D0D0D"/>
              </a:buClr>
              <a:buSzPts val="1100"/>
              <a:buFont typeface="Roboto"/>
              <a:buChar char="○"/>
            </a:pPr>
            <a:r>
              <a:rPr lang="en-US" sz="1100">
                <a:solidFill>
                  <a:srgbClr val="0D0D0D"/>
                </a:solidFill>
                <a:highlight>
                  <a:srgbClr val="FFFFFF"/>
                </a:highlight>
                <a:latin typeface="Roboto"/>
                <a:ea typeface="Roboto"/>
                <a:cs typeface="Roboto"/>
                <a:sym typeface="Roboto"/>
              </a:rPr>
              <a:t>Monitor and address issues.</a:t>
            </a:r>
            <a:endParaRPr sz="1100">
              <a:solidFill>
                <a:srgbClr val="0D0D0D"/>
              </a:solidFill>
              <a:highlight>
                <a:srgbClr val="FFFFFF"/>
              </a:highlight>
              <a:latin typeface="Roboto"/>
              <a:ea typeface="Roboto"/>
              <a:cs typeface="Roboto"/>
              <a:sym typeface="Roboto"/>
            </a:endParaRPr>
          </a:p>
          <a:p>
            <a:pPr indent="-298450" lvl="1" marL="914400" rtl="0" algn="l">
              <a:spcBef>
                <a:spcPts val="0"/>
              </a:spcBef>
              <a:spcAft>
                <a:spcPts val="0"/>
              </a:spcAft>
              <a:buClr>
                <a:srgbClr val="0D0D0D"/>
              </a:buClr>
              <a:buSzPts val="1100"/>
              <a:buFont typeface="Roboto"/>
              <a:buChar char="○"/>
            </a:pPr>
            <a:r>
              <a:rPr lang="en-US" sz="1100">
                <a:solidFill>
                  <a:srgbClr val="0D0D0D"/>
                </a:solidFill>
                <a:highlight>
                  <a:srgbClr val="FFFFFF"/>
                </a:highlight>
                <a:latin typeface="Roboto"/>
                <a:ea typeface="Roboto"/>
                <a:cs typeface="Roboto"/>
                <a:sym typeface="Roboto"/>
              </a:rPr>
              <a:t>Expected Result: Live system ready for use.</a:t>
            </a:r>
            <a:endParaRPr sz="1100">
              <a:solidFill>
                <a:srgbClr val="0D0D0D"/>
              </a:solidFill>
              <a:highlight>
                <a:srgbClr val="FFFFFF"/>
              </a:highlight>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155850" y="613142"/>
            <a:ext cx="8832300" cy="451933"/>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t>Homepage</a:t>
            </a:r>
            <a:endParaRPr/>
          </a:p>
        </p:txBody>
      </p:sp>
      <p:sp>
        <p:nvSpPr>
          <p:cNvPr id="164" name="Google Shape;164;p23"/>
          <p:cNvSpPr txBox="1"/>
          <p:nvPr>
            <p:ph idx="1" type="body"/>
          </p:nvPr>
        </p:nvSpPr>
        <p:spPr>
          <a:xfrm>
            <a:off x="311700" y="1093175"/>
            <a:ext cx="8696700" cy="3475800"/>
          </a:xfrm>
          <a:prstGeom prst="rect">
            <a:avLst/>
          </a:prstGeom>
          <a:noFill/>
          <a:ln>
            <a:noFill/>
          </a:ln>
        </p:spPr>
        <p:txBody>
          <a:bodyPr anchorCtr="0" anchor="t" bIns="91425" lIns="91425" spcFirstLastPara="1" rIns="91425" wrap="square" tIns="91425">
            <a:noAutofit/>
          </a:bodyPr>
          <a:lstStyle/>
          <a:p>
            <a:pPr indent="-228593" lvl="0" marL="457189" rtl="0" algn="l">
              <a:lnSpc>
                <a:spcPct val="115000"/>
              </a:lnSpc>
              <a:spcBef>
                <a:spcPts val="0"/>
              </a:spcBef>
              <a:spcAft>
                <a:spcPts val="0"/>
              </a:spcAft>
              <a:buSzPts val="1200"/>
              <a:buNone/>
            </a:pPr>
            <a:r>
              <a:t/>
            </a:r>
            <a:endParaRPr/>
          </a:p>
        </p:txBody>
      </p:sp>
      <p:pic>
        <p:nvPicPr>
          <p:cNvPr id="165" name="Google Shape;165;p23"/>
          <p:cNvPicPr preferRelativeResize="0"/>
          <p:nvPr/>
        </p:nvPicPr>
        <p:blipFill rotWithShape="1">
          <a:blip r:embed="rId3">
            <a:alphaModFix/>
          </a:blip>
          <a:srcRect b="0" l="0" r="0" t="0"/>
          <a:stretch/>
        </p:blipFill>
        <p:spPr>
          <a:xfrm>
            <a:off x="4817525" y="2887075"/>
            <a:ext cx="4170626" cy="1651951"/>
          </a:xfrm>
          <a:prstGeom prst="rect">
            <a:avLst/>
          </a:prstGeom>
          <a:noFill/>
          <a:ln>
            <a:noFill/>
          </a:ln>
        </p:spPr>
      </p:pic>
      <p:pic>
        <p:nvPicPr>
          <p:cNvPr id="166" name="Google Shape;166;p23"/>
          <p:cNvPicPr preferRelativeResize="0"/>
          <p:nvPr/>
        </p:nvPicPr>
        <p:blipFill rotWithShape="1">
          <a:blip r:embed="rId4">
            <a:alphaModFix/>
          </a:blip>
          <a:srcRect b="0" l="0" r="0" t="0"/>
          <a:stretch/>
        </p:blipFill>
        <p:spPr>
          <a:xfrm>
            <a:off x="4817525" y="1114194"/>
            <a:ext cx="4170623" cy="1751875"/>
          </a:xfrm>
          <a:prstGeom prst="rect">
            <a:avLst/>
          </a:prstGeom>
          <a:noFill/>
          <a:ln>
            <a:noFill/>
          </a:ln>
        </p:spPr>
      </p:pic>
      <p:pic>
        <p:nvPicPr>
          <p:cNvPr id="167" name="Google Shape;167;p23"/>
          <p:cNvPicPr preferRelativeResize="0"/>
          <p:nvPr/>
        </p:nvPicPr>
        <p:blipFill>
          <a:blip r:embed="rId5">
            <a:alphaModFix/>
          </a:blip>
          <a:stretch>
            <a:fillRect/>
          </a:stretch>
        </p:blipFill>
        <p:spPr>
          <a:xfrm>
            <a:off x="346725" y="1135200"/>
            <a:ext cx="4519826" cy="234134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628560" y="601132"/>
            <a:ext cx="7886430" cy="666517"/>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US"/>
              <a:t>About-Us-Page</a:t>
            </a:r>
            <a:endParaRPr/>
          </a:p>
        </p:txBody>
      </p:sp>
      <p:pic>
        <p:nvPicPr>
          <p:cNvPr id="173" name="Google Shape;173;p24"/>
          <p:cNvPicPr preferRelativeResize="0"/>
          <p:nvPr/>
        </p:nvPicPr>
        <p:blipFill rotWithShape="1">
          <a:blip r:embed="rId3">
            <a:alphaModFix/>
          </a:blip>
          <a:srcRect b="0" l="-540" r="539" t="0"/>
          <a:stretch/>
        </p:blipFill>
        <p:spPr>
          <a:xfrm>
            <a:off x="579825" y="1201424"/>
            <a:ext cx="7792878" cy="35710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628785" y="655225"/>
            <a:ext cx="7886400" cy="632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US"/>
              <a:t>Service-Page</a:t>
            </a:r>
            <a:endParaRPr/>
          </a:p>
        </p:txBody>
      </p:sp>
      <p:pic>
        <p:nvPicPr>
          <p:cNvPr id="179" name="Google Shape;179;p25"/>
          <p:cNvPicPr preferRelativeResize="0"/>
          <p:nvPr/>
        </p:nvPicPr>
        <p:blipFill>
          <a:blip r:embed="rId3">
            <a:alphaModFix/>
          </a:blip>
          <a:stretch>
            <a:fillRect/>
          </a:stretch>
        </p:blipFill>
        <p:spPr>
          <a:xfrm>
            <a:off x="4970675" y="1140600"/>
            <a:ext cx="3732624" cy="3652525"/>
          </a:xfrm>
          <a:prstGeom prst="rect">
            <a:avLst/>
          </a:prstGeom>
          <a:noFill/>
          <a:ln>
            <a:noFill/>
          </a:ln>
        </p:spPr>
      </p:pic>
      <p:pic>
        <p:nvPicPr>
          <p:cNvPr id="180" name="Google Shape;180;p25"/>
          <p:cNvPicPr preferRelativeResize="0"/>
          <p:nvPr/>
        </p:nvPicPr>
        <p:blipFill>
          <a:blip r:embed="rId4">
            <a:alphaModFix/>
          </a:blip>
          <a:stretch>
            <a:fillRect/>
          </a:stretch>
        </p:blipFill>
        <p:spPr>
          <a:xfrm>
            <a:off x="154175" y="1039749"/>
            <a:ext cx="4765100" cy="38042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628560" y="643466"/>
            <a:ext cx="7886430" cy="624183"/>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US"/>
              <a:t>Departments-Page</a:t>
            </a:r>
            <a:endParaRPr/>
          </a:p>
        </p:txBody>
      </p:sp>
      <p:pic>
        <p:nvPicPr>
          <p:cNvPr id="186" name="Google Shape;186;p26"/>
          <p:cNvPicPr preferRelativeResize="0"/>
          <p:nvPr/>
        </p:nvPicPr>
        <p:blipFill>
          <a:blip r:embed="rId3">
            <a:alphaModFix/>
          </a:blip>
          <a:stretch>
            <a:fillRect/>
          </a:stretch>
        </p:blipFill>
        <p:spPr>
          <a:xfrm>
            <a:off x="1196500" y="1390649"/>
            <a:ext cx="6828405" cy="35710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628560" y="618066"/>
            <a:ext cx="7886430" cy="649583"/>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US"/>
              <a:t>Blog-Page</a:t>
            </a:r>
            <a:endParaRPr/>
          </a:p>
        </p:txBody>
      </p:sp>
      <p:pic>
        <p:nvPicPr>
          <p:cNvPr id="192" name="Google Shape;192;p27"/>
          <p:cNvPicPr preferRelativeResize="0"/>
          <p:nvPr/>
        </p:nvPicPr>
        <p:blipFill>
          <a:blip r:embed="rId3">
            <a:alphaModFix/>
          </a:blip>
          <a:stretch>
            <a:fillRect/>
          </a:stretch>
        </p:blipFill>
        <p:spPr>
          <a:xfrm>
            <a:off x="674600" y="1427049"/>
            <a:ext cx="7794349" cy="35710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215053" y="719666"/>
            <a:ext cx="8421857" cy="547983"/>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b="1" lang="en-US" sz="1600">
                <a:solidFill>
                  <a:srgbClr val="213163"/>
                </a:solidFill>
                <a:latin typeface="Arial"/>
                <a:ea typeface="Arial"/>
                <a:cs typeface="Arial"/>
                <a:sym typeface="Arial"/>
              </a:rPr>
              <a:t>Future Enhancements</a:t>
            </a:r>
            <a:r>
              <a:rPr b="1" lang="en-US" sz="1600">
                <a:solidFill>
                  <a:srgbClr val="374151"/>
                </a:solidFill>
                <a:latin typeface="Arial"/>
                <a:ea typeface="Arial"/>
                <a:cs typeface="Arial"/>
                <a:sym typeface="Arial"/>
              </a:rPr>
              <a:t>:</a:t>
            </a:r>
            <a:br>
              <a:rPr b="0" i="0" lang="en-US">
                <a:solidFill>
                  <a:srgbClr val="374151"/>
                </a:solidFill>
                <a:latin typeface="Arial"/>
                <a:ea typeface="Arial"/>
                <a:cs typeface="Arial"/>
                <a:sym typeface="Arial"/>
              </a:rPr>
            </a:br>
            <a:endParaRPr/>
          </a:p>
        </p:txBody>
      </p:sp>
      <p:sp>
        <p:nvSpPr>
          <p:cNvPr id="198" name="Google Shape;198;p28"/>
          <p:cNvSpPr txBox="1"/>
          <p:nvPr/>
        </p:nvSpPr>
        <p:spPr>
          <a:xfrm>
            <a:off x="237900" y="1107175"/>
            <a:ext cx="8668200" cy="36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t>Building on the core user-friendly features, here's a glimpse into potential future enhancements for our car rental system:</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b="1" lang="en-US" sz="1300"/>
              <a:t>AI-powered Recommendations</a:t>
            </a:r>
            <a:r>
              <a:rPr lang="en-US" sz="1300"/>
              <a:t>: Utilize artificial intelligence to recommend vehicles based on customer preferences, trip details, and past rental history, creating a personalized and efficient experience.</a:t>
            </a:r>
            <a:endParaRPr sz="1300"/>
          </a:p>
          <a:p>
            <a:pPr indent="-311150" lvl="0" marL="457200" rtl="0" algn="l">
              <a:spcBef>
                <a:spcPts val="0"/>
              </a:spcBef>
              <a:spcAft>
                <a:spcPts val="0"/>
              </a:spcAft>
              <a:buSzPts val="1300"/>
              <a:buChar char="●"/>
            </a:pPr>
            <a:r>
              <a:rPr b="1" lang="en-US" sz="1300"/>
              <a:t>Keyless Entry with Smartphone Integration</a:t>
            </a:r>
            <a:r>
              <a:rPr lang="en-US" sz="1300"/>
              <a:t>: Leverage smartphone technology for a seamless rental experience. Customers could unlock and lock vehicles directly using their phones, eliminating the need for physical keys.</a:t>
            </a:r>
            <a:endParaRPr sz="1300"/>
          </a:p>
          <a:p>
            <a:pPr indent="-311150" lvl="0" marL="457200" rtl="0" algn="l">
              <a:spcBef>
                <a:spcPts val="0"/>
              </a:spcBef>
              <a:spcAft>
                <a:spcPts val="0"/>
              </a:spcAft>
              <a:buSzPts val="1300"/>
              <a:buChar char="●"/>
            </a:pPr>
            <a:r>
              <a:rPr b="1" lang="en-US" sz="1300"/>
              <a:t>Advanced Vehicle Telematics:</a:t>
            </a:r>
            <a:r>
              <a:rPr lang="en-US" sz="1300"/>
              <a:t> Integrate real-time vehicle data for features like location tracking, fuel level monitoring, and predictive maintenance. This improves security, allows for optimized routing suggestions, and streamlines maintenance for rental agencies.</a:t>
            </a:r>
            <a:endParaRPr sz="1300"/>
          </a:p>
          <a:p>
            <a:pPr indent="-311150" lvl="0" marL="457200" rtl="0" algn="l">
              <a:spcBef>
                <a:spcPts val="0"/>
              </a:spcBef>
              <a:spcAft>
                <a:spcPts val="0"/>
              </a:spcAft>
              <a:buSzPts val="1300"/>
              <a:buChar char="●"/>
            </a:pPr>
            <a:r>
              <a:rPr b="1" lang="en-US" sz="1300"/>
              <a:t>Self-Service Options:</a:t>
            </a:r>
            <a:r>
              <a:rPr lang="en-US" sz="1300"/>
              <a:t> Implement self-service kiosks at pick-up and drop-off locations to reduce wait times and offer an even more convenient car rental experience.</a:t>
            </a:r>
            <a:endParaRPr sz="1300"/>
          </a:p>
          <a:p>
            <a:pPr indent="-311150" lvl="0" marL="457200" rtl="0" algn="l">
              <a:spcBef>
                <a:spcPts val="0"/>
              </a:spcBef>
              <a:spcAft>
                <a:spcPts val="0"/>
              </a:spcAft>
              <a:buSzPts val="1300"/>
              <a:buChar char="●"/>
            </a:pPr>
            <a:r>
              <a:rPr b="1" lang="en-US" sz="1300"/>
              <a:t>Partnership with Ride-Sharing Services:</a:t>
            </a:r>
            <a:r>
              <a:rPr lang="en-US" sz="1300"/>
              <a:t> Explore partnerships with ride-sharing platforms to offer customers a wider range of mobility options, catering to diverse travel needs.</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Conclusion</a:t>
            </a:r>
            <a:endParaRPr b="0" i="0" sz="1600" u="none" cap="none" strike="noStrike">
              <a:solidFill>
                <a:srgbClr val="000000"/>
              </a:solidFill>
              <a:latin typeface="Arial"/>
              <a:ea typeface="Arial"/>
              <a:cs typeface="Arial"/>
              <a:sym typeface="Arial"/>
            </a:endParaRPr>
          </a:p>
        </p:txBody>
      </p:sp>
      <p:cxnSp>
        <p:nvCxnSpPr>
          <p:cNvPr id="204" name="Google Shape;204;p29"/>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205" name="Google Shape;205;p29"/>
          <p:cNvSpPr txBox="1"/>
          <p:nvPr/>
        </p:nvSpPr>
        <p:spPr>
          <a:xfrm>
            <a:off x="138644" y="4713100"/>
            <a:ext cx="26994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 www.chaptgpt.c</a:t>
            </a:r>
            <a:r>
              <a:rPr lang="en-US" sz="1000">
                <a:solidFill>
                  <a:schemeClr val="dk1"/>
                </a:solidFill>
              </a:rPr>
              <a:t>om</a:t>
            </a:r>
            <a:endParaRPr/>
          </a:p>
        </p:txBody>
      </p:sp>
      <p:sp>
        <p:nvSpPr>
          <p:cNvPr id="206" name="Google Shape;206;p29"/>
          <p:cNvSpPr txBox="1"/>
          <p:nvPr/>
        </p:nvSpPr>
        <p:spPr>
          <a:xfrm>
            <a:off x="280300" y="1156225"/>
            <a:ext cx="8605200" cy="3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In conclusion, the development of a modernized car rental system represents a significant step forward in meeting the evolving needs of customers and providers in the transportation industry. By leveraging advanced web-based technologies and innovative features, our proposed solution aims to streamline the rental process, enhance transparency and efficiency, and deliver a seamless experience for all stakeholders involved.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Through rigorous system design, development, testing, and deployment, we have laid the foundation for a robust and reliable car rental platform. Moving forward, we envision further enhancements and expansions to meet the demands of future mobility trends, including personalized experiences, sustainable practices, and integration with emerging technologies.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Ultimately, our goal is to set new standards in the car rental industry, providing a model for innovation, efficiency, and customer satisfaction. We are excited about the future possibilities and remain committed to delivering a superior rental experience that exceeds expectations and drives positive change in the transportation landscape.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type="title"/>
          </p:nvPr>
        </p:nvSpPr>
        <p:spPr>
          <a:xfrm>
            <a:off x="3504528" y="2334505"/>
            <a:ext cx="2149019" cy="47448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000">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descr="A blue and white rectangle with a white border&#10;&#10;Description automatically generated" id="82" name="Google Shape;82;p1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3" name="Google Shape;83;p14"/>
          <p:cNvSpPr txBox="1"/>
          <p:nvPr/>
        </p:nvSpPr>
        <p:spPr>
          <a:xfrm>
            <a:off x="2422762" y="970065"/>
            <a:ext cx="4283236" cy="433517"/>
          </a:xfrm>
          <a:prstGeom prst="rect">
            <a:avLst/>
          </a:prstGeom>
          <a:noFill/>
          <a:ln>
            <a:noFill/>
          </a:ln>
        </p:spPr>
        <p:txBody>
          <a:bodyPr anchorCtr="0" anchor="t" bIns="0" lIns="0" spcFirstLastPara="1" rIns="0" wrap="square" tIns="0">
            <a:spAutoFit/>
          </a:bodyPr>
          <a:lstStyle/>
          <a:p>
            <a:pPr indent="0" lvl="0" marL="0" marR="0" rtl="0" algn="ctr">
              <a:lnSpc>
                <a:spcPct val="196500"/>
              </a:lnSpc>
              <a:spcBef>
                <a:spcPts val="0"/>
              </a:spcBef>
              <a:spcAft>
                <a:spcPts val="0"/>
              </a:spcAft>
              <a:buNone/>
            </a:pPr>
            <a:r>
              <a:rPr b="1" i="0" lang="en-US" sz="2000" u="none" cap="none" strike="noStrike">
                <a:solidFill>
                  <a:srgbClr val="213164"/>
                </a:solidFill>
                <a:latin typeface="Arial"/>
                <a:ea typeface="Arial"/>
                <a:cs typeface="Arial"/>
                <a:sym typeface="Arial"/>
              </a:rPr>
              <a:t>CAPSTONE PROJECT SHOWCASE</a:t>
            </a:r>
            <a:endParaRPr/>
          </a:p>
        </p:txBody>
      </p:sp>
      <p:sp>
        <p:nvSpPr>
          <p:cNvPr id="84" name="Google Shape;84;p14"/>
          <p:cNvSpPr/>
          <p:nvPr/>
        </p:nvSpPr>
        <p:spPr>
          <a:xfrm>
            <a:off x="956310" y="3037840"/>
            <a:ext cx="7227570" cy="530626"/>
          </a:xfrm>
          <a:prstGeom prst="roundRect">
            <a:avLst>
              <a:gd fmla="val 16667" name="adj"/>
            </a:avLst>
          </a:prstGeom>
          <a:solidFill>
            <a:srgbClr val="DFDDFB"/>
          </a:solidFill>
          <a:ln cap="flat" cmpd="sng" w="25400">
            <a:solidFill>
              <a:srgbClr val="DFD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 name="Google Shape;85;p14"/>
          <p:cNvSpPr txBox="1"/>
          <p:nvPr/>
        </p:nvSpPr>
        <p:spPr>
          <a:xfrm>
            <a:off x="2129473" y="3183633"/>
            <a:ext cx="4881245" cy="23904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None/>
            </a:pPr>
            <a:r>
              <a:rPr b="1" i="0" lang="en-US" sz="1600" u="none" cap="none" strike="noStrike">
                <a:solidFill>
                  <a:schemeClr val="dk1"/>
                </a:solidFill>
                <a:latin typeface="Arial"/>
                <a:ea typeface="Arial"/>
                <a:cs typeface="Arial"/>
                <a:sym typeface="Arial"/>
              </a:rPr>
              <a:t>Car Rentals Application with Django Framework </a:t>
            </a:r>
            <a:endParaRPr b="1" i="0" sz="1600" u="none" cap="none" strike="noStrike">
              <a:solidFill>
                <a:schemeClr val="dk1"/>
              </a:solidFill>
              <a:latin typeface="Arial"/>
              <a:ea typeface="Arial"/>
              <a:cs typeface="Arial"/>
              <a:sym typeface="Arial"/>
            </a:endParaRPr>
          </a:p>
        </p:txBody>
      </p:sp>
      <p:sp>
        <p:nvSpPr>
          <p:cNvPr id="86" name="Google Shape;86;p14"/>
          <p:cNvSpPr txBox="1"/>
          <p:nvPr/>
        </p:nvSpPr>
        <p:spPr>
          <a:xfrm>
            <a:off x="3872230" y="2704572"/>
            <a:ext cx="1399540" cy="23904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None/>
            </a:pPr>
            <a:r>
              <a:rPr b="1" i="0" lang="en-US" sz="1600" u="none" cap="none" strike="noStrike">
                <a:solidFill>
                  <a:schemeClr val="lt1"/>
                </a:solidFill>
                <a:latin typeface="Arial"/>
                <a:ea typeface="Arial"/>
                <a:cs typeface="Arial"/>
                <a:sym typeface="Arial"/>
              </a:rPr>
              <a:t>Project Title</a:t>
            </a:r>
            <a:endParaRPr b="1" i="0" sz="1600" u="none" cap="none" strike="noStrike">
              <a:solidFill>
                <a:schemeClr val="lt1"/>
              </a:solidFill>
              <a:latin typeface="Arial"/>
              <a:ea typeface="Arial"/>
              <a:cs typeface="Arial"/>
              <a:sym typeface="Arial"/>
            </a:endParaRPr>
          </a:p>
        </p:txBody>
      </p:sp>
      <p:sp>
        <p:nvSpPr>
          <p:cNvPr id="87" name="Google Shape;87;p14"/>
          <p:cNvSpPr txBox="1"/>
          <p:nvPr/>
        </p:nvSpPr>
        <p:spPr>
          <a:xfrm>
            <a:off x="1276813" y="4029973"/>
            <a:ext cx="6590375" cy="51232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None/>
            </a:pPr>
            <a:r>
              <a:rPr b="0" i="0" lang="en-US" sz="1600" u="none" cap="none" strike="noStrike">
                <a:solidFill>
                  <a:schemeClr val="lt1"/>
                </a:solidFill>
                <a:latin typeface="Arial"/>
                <a:ea typeface="Arial"/>
                <a:cs typeface="Arial"/>
                <a:sym typeface="Arial"/>
              </a:rPr>
              <a:t>Abstract | Problem Statement | Project Overview | Proposed Solution | Technology Used | Modelling &amp; Results | Conclusion </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5"/>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Abstract</a:t>
            </a:r>
            <a:endParaRPr b="0" i="0" sz="1600" u="none" cap="none" strike="noStrike">
              <a:solidFill>
                <a:srgbClr val="000000"/>
              </a:solidFill>
              <a:latin typeface="Arial"/>
              <a:ea typeface="Arial"/>
              <a:cs typeface="Arial"/>
              <a:sym typeface="Arial"/>
            </a:endParaRPr>
          </a:p>
        </p:txBody>
      </p:sp>
      <p:cxnSp>
        <p:nvCxnSpPr>
          <p:cNvPr id="93" name="Google Shape;93;p15"/>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94" name="Google Shape;94;p15"/>
          <p:cNvSpPr txBox="1"/>
          <p:nvPr/>
        </p:nvSpPr>
        <p:spPr>
          <a:xfrm>
            <a:off x="138643" y="4713100"/>
            <a:ext cx="30708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 www.researchgate.net</a:t>
            </a:r>
            <a:endParaRPr/>
          </a:p>
        </p:txBody>
      </p:sp>
      <p:sp>
        <p:nvSpPr>
          <p:cNvPr id="95" name="Google Shape;95;p15"/>
          <p:cNvSpPr txBox="1"/>
          <p:nvPr/>
        </p:nvSpPr>
        <p:spPr>
          <a:xfrm>
            <a:off x="336375" y="1221500"/>
            <a:ext cx="8409000" cy="3237300"/>
          </a:xfrm>
          <a:prstGeom prst="rect">
            <a:avLst/>
          </a:prstGeom>
          <a:noFill/>
          <a:ln>
            <a:noFill/>
          </a:ln>
        </p:spPr>
        <p:txBody>
          <a:bodyPr anchorCtr="0" anchor="t" bIns="91425" lIns="91425" spcFirstLastPara="1" rIns="91425" wrap="square" tIns="91425">
            <a:noAutofit/>
          </a:bodyPr>
          <a:lstStyle/>
          <a:p>
            <a:pPr indent="0" lvl="0" marL="0" rtl="0" algn="just">
              <a:lnSpc>
                <a:spcPct val="129600"/>
              </a:lnSpc>
              <a:spcBef>
                <a:spcPts val="0"/>
              </a:spcBef>
              <a:spcAft>
                <a:spcPts val="0"/>
              </a:spcAft>
              <a:buNone/>
            </a:pPr>
            <a:r>
              <a:rPr lang="en-US" sz="1200">
                <a:solidFill>
                  <a:schemeClr val="dk1"/>
                </a:solidFill>
                <a:highlight>
                  <a:srgbClr val="FFFFFF"/>
                </a:highlight>
              </a:rPr>
              <a:t>Customers will be able to reserve their vehicles from </a:t>
            </a:r>
            <a:r>
              <a:rPr lang="en-US" sz="1200">
                <a:solidFill>
                  <a:schemeClr val="dk1"/>
                </a:solidFill>
                <a:highlight>
                  <a:srgbClr val="FFFFFF"/>
                </a:highlight>
              </a:rPr>
              <a:t>anywhere Customers</a:t>
            </a:r>
            <a:r>
              <a:rPr lang="en-US" sz="1200">
                <a:solidFill>
                  <a:schemeClr val="dk1"/>
                </a:solidFill>
                <a:highlight>
                  <a:srgbClr val="FFFFFF"/>
                </a:highlight>
              </a:rPr>
              <a:t> will be able to reserve their vehicles from anywhere in the world due to the Car Rental System. Consumers provide information to this application by filling in their personal information. When a  consumer creates  an Customers will be able to reserve their vehicles from anywhere in the world due to the Car Rental System. Consumers provide information to this application by filling in their personal information. When a  consumer creates  an account on  the website, he or she can reserve a car. The proposed system is an online system that is fully integrated. It effectively and efficiently automates  manual  procedures.  Customers  are  aided by  this  automated  method,  which  allows  them  to  fill  in the  specifics according to their needs. It contains information on the sort of car they want to hire as well as the location. The goal of this system is  to create a website where customers can book  their automobiles  and request services from  anywhere in the world.account on  the website, he or she can reserve a car. </a:t>
            </a:r>
            <a:endParaRPr sz="1200">
              <a:solidFill>
                <a:srgbClr val="1F1F1F"/>
              </a:solidFill>
              <a:highlight>
                <a:srgbClr val="FFFFFF"/>
              </a:highlight>
            </a:endParaRPr>
          </a:p>
        </p:txBody>
      </p:sp>
      <p:sp>
        <p:nvSpPr>
          <p:cNvPr id="96" name="Google Shape;96;p15"/>
          <p:cNvSpPr txBox="1"/>
          <p:nvPr/>
        </p:nvSpPr>
        <p:spPr>
          <a:xfrm>
            <a:off x="231250" y="1219300"/>
            <a:ext cx="7071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6"/>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Problem Statement</a:t>
            </a:r>
            <a:endParaRPr b="0" i="0" sz="1600" u="none" cap="none" strike="noStrike">
              <a:solidFill>
                <a:srgbClr val="000000"/>
              </a:solidFill>
              <a:latin typeface="Arial"/>
              <a:ea typeface="Arial"/>
              <a:cs typeface="Arial"/>
              <a:sym typeface="Arial"/>
            </a:endParaRPr>
          </a:p>
        </p:txBody>
      </p:sp>
      <p:cxnSp>
        <p:nvCxnSpPr>
          <p:cNvPr id="102" name="Google Shape;102;p16"/>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03" name="Google Shape;103;p16"/>
          <p:cNvSpPr txBox="1"/>
          <p:nvPr/>
        </p:nvSpPr>
        <p:spPr>
          <a:xfrm>
            <a:off x="138645" y="4713100"/>
            <a:ext cx="24612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 </a:t>
            </a:r>
            <a:r>
              <a:rPr lang="en-US" sz="1000">
                <a:solidFill>
                  <a:schemeClr val="dk1"/>
                </a:solidFill>
              </a:rPr>
              <a:t>www.researchgate.net</a:t>
            </a:r>
            <a:endParaRPr/>
          </a:p>
        </p:txBody>
      </p:sp>
      <p:sp>
        <p:nvSpPr>
          <p:cNvPr id="104" name="Google Shape;104;p16"/>
          <p:cNvSpPr txBox="1"/>
          <p:nvPr/>
        </p:nvSpPr>
        <p:spPr>
          <a:xfrm>
            <a:off x="266275" y="1184275"/>
            <a:ext cx="8731500" cy="3307500"/>
          </a:xfrm>
          <a:prstGeom prst="rect">
            <a:avLst/>
          </a:prstGeom>
          <a:noFill/>
          <a:ln>
            <a:noFill/>
          </a:ln>
        </p:spPr>
        <p:txBody>
          <a:bodyPr anchorCtr="0" anchor="t" bIns="91425" lIns="91425" spcFirstLastPara="1" rIns="91425" wrap="square" tIns="91425">
            <a:noAutofit/>
          </a:bodyPr>
          <a:lstStyle/>
          <a:p>
            <a:pPr indent="0" lvl="0" marL="0" rtl="0" algn="just">
              <a:lnSpc>
                <a:spcPct val="129600"/>
              </a:lnSpc>
              <a:spcBef>
                <a:spcPts val="0"/>
              </a:spcBef>
              <a:spcAft>
                <a:spcPts val="0"/>
              </a:spcAft>
              <a:buClr>
                <a:schemeClr val="dk1"/>
              </a:buClr>
              <a:buSzPts val="1100"/>
              <a:buFont typeface="Arial"/>
              <a:buNone/>
            </a:pPr>
            <a:r>
              <a:rPr lang="en-US" sz="1200">
                <a:solidFill>
                  <a:schemeClr val="dk1"/>
                </a:solidFill>
                <a:highlight>
                  <a:srgbClr val="FFFFFF"/>
                </a:highlight>
              </a:rPr>
              <a:t>Customers will be able to reserve their vehicles from anywhere in the world due to the Car Rental System. Consumers provide information to this application by filling in their personal information. When a consumer creates an account on the website, he or she can reserve a car. The proposed system is an online system that is fully integrated. It effectively and efficiently automates manual procedures. Customers are aided by this automated method, which allows them to fill in the specifics according to their needs. It contains information on the sort of car they want to hire as well as the location. The goal of this system is to create a website where customers can book their automobiles and request services from anywhere in the world.</a:t>
            </a:r>
            <a:endParaRPr sz="1200">
              <a:solidFill>
                <a:schemeClr val="dk1"/>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Project Overview</a:t>
            </a:r>
            <a:endParaRPr b="0" i="0" sz="1600" u="none" cap="none" strike="noStrike">
              <a:solidFill>
                <a:srgbClr val="000000"/>
              </a:solidFill>
              <a:latin typeface="Arial"/>
              <a:ea typeface="Arial"/>
              <a:cs typeface="Arial"/>
              <a:sym typeface="Arial"/>
            </a:endParaRPr>
          </a:p>
        </p:txBody>
      </p:sp>
      <p:cxnSp>
        <p:nvCxnSpPr>
          <p:cNvPr id="110" name="Google Shape;110;p17"/>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11" name="Google Shape;111;p17"/>
          <p:cNvSpPr txBox="1"/>
          <p:nvPr/>
        </p:nvSpPr>
        <p:spPr>
          <a:xfrm>
            <a:off x="138644" y="4713100"/>
            <a:ext cx="27555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 </a:t>
            </a:r>
            <a:r>
              <a:rPr lang="en-US" sz="1000">
                <a:solidFill>
                  <a:schemeClr val="dk1"/>
                </a:solidFill>
              </a:rPr>
              <a:t>www.researchgate.net</a:t>
            </a:r>
            <a:endParaRPr/>
          </a:p>
        </p:txBody>
      </p:sp>
      <p:sp>
        <p:nvSpPr>
          <p:cNvPr id="112" name="Google Shape;112;p17"/>
          <p:cNvSpPr txBox="1"/>
          <p:nvPr/>
        </p:nvSpPr>
        <p:spPr>
          <a:xfrm>
            <a:off x="255450" y="1153850"/>
            <a:ext cx="8633100" cy="3372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1200">
                <a:solidFill>
                  <a:srgbClr val="1F1F1F"/>
                </a:solidFill>
                <a:highlight>
                  <a:srgbClr val="FFFFFF"/>
                </a:highlight>
              </a:rPr>
              <a:t>This project proposes a car rental system designed to simplify the rental process for both customers and car rental agencies. The core focus is on creating a user-friendly experience through:</a:t>
            </a:r>
            <a:endParaRPr sz="1200">
              <a:solidFill>
                <a:srgbClr val="1F1F1F"/>
              </a:solidFill>
              <a:highlight>
                <a:srgbClr val="FFFFFF"/>
              </a:highlight>
            </a:endParaRPr>
          </a:p>
          <a:p>
            <a:pPr indent="-304800" lvl="0" marL="457200" marR="419100" rtl="0" algn="just">
              <a:lnSpc>
                <a:spcPct val="115000"/>
              </a:lnSpc>
              <a:spcBef>
                <a:spcPts val="300"/>
              </a:spcBef>
              <a:spcAft>
                <a:spcPts val="0"/>
              </a:spcAft>
              <a:buClr>
                <a:srgbClr val="1F1F1F"/>
              </a:buClr>
              <a:buSzPts val="1200"/>
              <a:buChar char="●"/>
            </a:pPr>
            <a:r>
              <a:rPr lang="en-US" sz="1200">
                <a:solidFill>
                  <a:srgbClr val="1F1F1F"/>
                </a:solidFill>
                <a:highlight>
                  <a:srgbClr val="FFFFFF"/>
                </a:highlight>
              </a:rPr>
              <a:t>Online booking and management platform</a:t>
            </a:r>
            <a:endParaRPr sz="1200">
              <a:solidFill>
                <a:srgbClr val="1F1F1F"/>
              </a:solidFill>
              <a:highlight>
                <a:srgbClr val="FFFFFF"/>
              </a:highlight>
            </a:endParaRPr>
          </a:p>
          <a:p>
            <a:pPr indent="-304800" lvl="0" marL="457200" marR="419100" rtl="0" algn="just">
              <a:lnSpc>
                <a:spcPct val="115000"/>
              </a:lnSpc>
              <a:spcBef>
                <a:spcPts val="0"/>
              </a:spcBef>
              <a:spcAft>
                <a:spcPts val="0"/>
              </a:spcAft>
              <a:buClr>
                <a:srgbClr val="1F1F1F"/>
              </a:buClr>
              <a:buSzPts val="1200"/>
              <a:buChar char="●"/>
            </a:pPr>
            <a:r>
              <a:rPr lang="en-US" sz="1200">
                <a:solidFill>
                  <a:srgbClr val="1F1F1F"/>
                </a:solidFill>
                <a:highlight>
                  <a:srgbClr val="FFFFFF"/>
                </a:highlight>
              </a:rPr>
              <a:t>Real-time availability.</a:t>
            </a:r>
            <a:endParaRPr sz="1200">
              <a:solidFill>
                <a:srgbClr val="1F1F1F"/>
              </a:solidFill>
              <a:highlight>
                <a:srgbClr val="FFFFFF"/>
              </a:highlight>
            </a:endParaRPr>
          </a:p>
          <a:p>
            <a:pPr indent="-304800" lvl="0" marL="457200" marR="419100" rtl="0" algn="just">
              <a:lnSpc>
                <a:spcPct val="115000"/>
              </a:lnSpc>
              <a:spcBef>
                <a:spcPts val="0"/>
              </a:spcBef>
              <a:spcAft>
                <a:spcPts val="0"/>
              </a:spcAft>
              <a:buClr>
                <a:srgbClr val="1F1F1F"/>
              </a:buClr>
              <a:buSzPts val="1200"/>
              <a:buChar char="●"/>
            </a:pPr>
            <a:r>
              <a:rPr lang="en-US" sz="1200">
                <a:solidFill>
                  <a:srgbClr val="1F1F1F"/>
                </a:solidFill>
                <a:highlight>
                  <a:srgbClr val="FFFFFF"/>
                </a:highlight>
              </a:rPr>
              <a:t>Integrated payment processing</a:t>
            </a:r>
            <a:endParaRPr sz="1200">
              <a:solidFill>
                <a:srgbClr val="1F1F1F"/>
              </a:solidFill>
              <a:highlight>
                <a:srgbClr val="FFFFFF"/>
              </a:highlight>
            </a:endParaRPr>
          </a:p>
          <a:p>
            <a:pPr indent="-304800" lvl="0" marL="457200" marR="419100" rtl="0" algn="just">
              <a:lnSpc>
                <a:spcPct val="115000"/>
              </a:lnSpc>
              <a:spcBef>
                <a:spcPts val="0"/>
              </a:spcBef>
              <a:spcAft>
                <a:spcPts val="0"/>
              </a:spcAft>
              <a:buClr>
                <a:srgbClr val="1F1F1F"/>
              </a:buClr>
              <a:buSzPts val="1200"/>
              <a:buChar char="●"/>
            </a:pPr>
            <a:r>
              <a:rPr lang="en-US" sz="1200">
                <a:solidFill>
                  <a:srgbClr val="1F1F1F"/>
                </a:solidFill>
                <a:highlight>
                  <a:srgbClr val="FFFFFF"/>
                </a:highlight>
              </a:rPr>
              <a:t>Flexible rental options</a:t>
            </a:r>
            <a:endParaRPr sz="1200">
              <a:solidFill>
                <a:srgbClr val="1F1F1F"/>
              </a:solidFill>
              <a:highlight>
                <a:srgbClr val="FFFFFF"/>
              </a:highlight>
            </a:endParaRPr>
          </a:p>
          <a:p>
            <a:pPr indent="-304800" lvl="0" marL="457200" marR="419100" rtl="0" algn="just">
              <a:lnSpc>
                <a:spcPct val="115000"/>
              </a:lnSpc>
              <a:spcBef>
                <a:spcPts val="0"/>
              </a:spcBef>
              <a:spcAft>
                <a:spcPts val="0"/>
              </a:spcAft>
              <a:buClr>
                <a:srgbClr val="1F1F1F"/>
              </a:buClr>
              <a:buSzPts val="1200"/>
              <a:buChar char="●"/>
            </a:pPr>
            <a:r>
              <a:rPr lang="en-US" sz="1200">
                <a:solidFill>
                  <a:srgbClr val="1F1F1F"/>
                </a:solidFill>
                <a:highlight>
                  <a:srgbClr val="FFFFFF"/>
                </a:highlight>
              </a:rPr>
              <a:t>Personalized user accounts</a:t>
            </a:r>
            <a:endParaRPr sz="1200">
              <a:solidFill>
                <a:srgbClr val="1F1F1F"/>
              </a:solidFill>
              <a:highlight>
                <a:srgbClr val="FFFFFF"/>
              </a:highlight>
            </a:endParaRPr>
          </a:p>
          <a:p>
            <a:pPr indent="-304800" lvl="0" marL="457200" marR="419100" rtl="0" algn="just">
              <a:lnSpc>
                <a:spcPct val="115000"/>
              </a:lnSpc>
              <a:spcBef>
                <a:spcPts val="0"/>
              </a:spcBef>
              <a:spcAft>
                <a:spcPts val="0"/>
              </a:spcAft>
              <a:buClr>
                <a:srgbClr val="1F1F1F"/>
              </a:buClr>
              <a:buSzPts val="1200"/>
              <a:buChar char="●"/>
            </a:pPr>
            <a:r>
              <a:rPr lang="en-US" sz="1200">
                <a:solidFill>
                  <a:srgbClr val="1F1F1F"/>
                </a:solidFill>
                <a:highlight>
                  <a:srgbClr val="FFFFFF"/>
                </a:highlight>
              </a:rPr>
              <a:t>Streamlined administrative tools</a:t>
            </a:r>
            <a:endParaRPr sz="1200">
              <a:solidFill>
                <a:srgbClr val="1F1F1F"/>
              </a:solidFill>
              <a:highlight>
                <a:srgbClr val="FFFFFF"/>
              </a:highlight>
            </a:endParaRPr>
          </a:p>
          <a:p>
            <a:pPr indent="0" lvl="0" marL="457200" marR="419100" rtl="0" algn="just">
              <a:lnSpc>
                <a:spcPct val="115000"/>
              </a:lnSpc>
              <a:spcBef>
                <a:spcPts val="300"/>
              </a:spcBef>
              <a:spcAft>
                <a:spcPts val="0"/>
              </a:spcAft>
              <a:buNone/>
            </a:pPr>
            <a:r>
              <a:rPr b="1" lang="en-US" sz="1200">
                <a:solidFill>
                  <a:srgbClr val="1F1F1F"/>
                </a:solidFill>
                <a:highlight>
                  <a:srgbClr val="FFFFFF"/>
                </a:highlight>
              </a:rPr>
              <a:t>Benefits:</a:t>
            </a:r>
            <a:endParaRPr b="1" sz="1200">
              <a:solidFill>
                <a:srgbClr val="1F1F1F"/>
              </a:solidFill>
              <a:highlight>
                <a:srgbClr val="FFFFFF"/>
              </a:highlight>
            </a:endParaRPr>
          </a:p>
          <a:p>
            <a:pPr indent="-304800" lvl="0" marL="457200" marR="419100" rtl="0" algn="just">
              <a:lnSpc>
                <a:spcPct val="115000"/>
              </a:lnSpc>
              <a:spcBef>
                <a:spcPts val="300"/>
              </a:spcBef>
              <a:spcAft>
                <a:spcPts val="0"/>
              </a:spcAft>
              <a:buClr>
                <a:srgbClr val="1F1F1F"/>
              </a:buClr>
              <a:buSzPts val="1200"/>
              <a:buChar char="●"/>
            </a:pPr>
            <a:r>
              <a:rPr lang="en-US" sz="1200">
                <a:solidFill>
                  <a:srgbClr val="1F1F1F"/>
                </a:solidFill>
                <a:highlight>
                  <a:srgbClr val="FFFFFF"/>
                </a:highlight>
              </a:rPr>
              <a:t>Improved customer experience</a:t>
            </a:r>
            <a:endParaRPr sz="1200">
              <a:solidFill>
                <a:srgbClr val="1F1F1F"/>
              </a:solidFill>
              <a:highlight>
                <a:srgbClr val="FFFFFF"/>
              </a:highlight>
            </a:endParaRPr>
          </a:p>
          <a:p>
            <a:pPr indent="-304800" lvl="0" marL="457200" marR="419100" rtl="0" algn="just">
              <a:lnSpc>
                <a:spcPct val="115000"/>
              </a:lnSpc>
              <a:spcBef>
                <a:spcPts val="0"/>
              </a:spcBef>
              <a:spcAft>
                <a:spcPts val="0"/>
              </a:spcAft>
              <a:buClr>
                <a:srgbClr val="1F1F1F"/>
              </a:buClr>
              <a:buSzPts val="1200"/>
              <a:buChar char="●"/>
            </a:pPr>
            <a:r>
              <a:rPr lang="en-US" sz="1200">
                <a:solidFill>
                  <a:srgbClr val="1F1F1F"/>
                </a:solidFill>
                <a:highlight>
                  <a:srgbClr val="FFFFFF"/>
                </a:highlight>
              </a:rPr>
              <a:t>Increased efficiency for rental </a:t>
            </a:r>
            <a:r>
              <a:rPr lang="en-US" sz="1200">
                <a:solidFill>
                  <a:srgbClr val="1F1F1F"/>
                </a:solidFill>
                <a:highlight>
                  <a:srgbClr val="FFFFFF"/>
                </a:highlight>
              </a:rPr>
              <a:t>agencies</a:t>
            </a:r>
            <a:endParaRPr sz="1200">
              <a:solidFill>
                <a:srgbClr val="1F1F1F"/>
              </a:solidFill>
              <a:highlight>
                <a:srgbClr val="FFFFFF"/>
              </a:highlight>
            </a:endParaRPr>
          </a:p>
          <a:p>
            <a:pPr indent="-304800" lvl="0" marL="457200" marR="419100" rtl="0" algn="just">
              <a:lnSpc>
                <a:spcPct val="115000"/>
              </a:lnSpc>
              <a:spcBef>
                <a:spcPts val="0"/>
              </a:spcBef>
              <a:spcAft>
                <a:spcPts val="0"/>
              </a:spcAft>
              <a:buClr>
                <a:srgbClr val="1F1F1F"/>
              </a:buClr>
              <a:buSzPts val="1200"/>
              <a:buChar char="●"/>
            </a:pPr>
            <a:r>
              <a:rPr lang="en-US" sz="1200">
                <a:solidFill>
                  <a:srgbClr val="1F1F1F"/>
                </a:solidFill>
                <a:highlight>
                  <a:srgbClr val="FFFFFF"/>
                </a:highlight>
              </a:rPr>
              <a:t>Enhanced </a:t>
            </a:r>
            <a:r>
              <a:rPr lang="en-US" sz="1200">
                <a:solidFill>
                  <a:srgbClr val="1F1F1F"/>
                </a:solidFill>
                <a:highlight>
                  <a:srgbClr val="FFFFFF"/>
                </a:highlight>
              </a:rPr>
              <a:t>customer satisfaction</a:t>
            </a:r>
            <a:endParaRPr sz="1200">
              <a:solidFill>
                <a:srgbClr val="1F1F1F"/>
              </a:solidFill>
              <a:highlight>
                <a:srgbClr val="FFFFFF"/>
              </a:highlight>
            </a:endParaRPr>
          </a:p>
          <a:p>
            <a:pPr indent="0" lvl="0" marL="0" marR="419100" rtl="0" algn="just">
              <a:lnSpc>
                <a:spcPct val="115000"/>
              </a:lnSpc>
              <a:spcBef>
                <a:spcPts val="300"/>
              </a:spcBef>
              <a:spcAft>
                <a:spcPts val="0"/>
              </a:spcAft>
              <a:buNone/>
            </a:pPr>
            <a:r>
              <a:rPr lang="en-US" sz="1200">
                <a:solidFill>
                  <a:srgbClr val="1F1F1F"/>
                </a:solidFill>
                <a:highlight>
                  <a:srgbClr val="FFFFFF"/>
                </a:highlight>
              </a:rPr>
              <a:t>This project aims to revolutionize the car rental experience by prioritizing user-friendliness and streamlining the process for both customers and agencies.</a:t>
            </a:r>
            <a:endParaRPr sz="1200">
              <a:solidFill>
                <a:srgbClr val="1F1F1F"/>
              </a:solidFill>
              <a:highlight>
                <a:srgbClr val="FFFFFF"/>
              </a:highlight>
            </a:endParaRPr>
          </a:p>
          <a:p>
            <a:pPr indent="0" lvl="0" marL="0" rtl="0" algn="just">
              <a:spcBef>
                <a:spcPts val="300"/>
              </a:spcBef>
              <a:spcAft>
                <a:spcPts val="0"/>
              </a:spcAft>
              <a:buNone/>
            </a:pPr>
            <a:r>
              <a:t/>
            </a:r>
            <a:endParaRPr sz="1200">
              <a:solidFill>
                <a:srgbClr val="1F1F1F"/>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lang="en-US" sz="1600">
                <a:solidFill>
                  <a:srgbClr val="213163"/>
                </a:solidFill>
              </a:rPr>
              <a:t>Proposed</a:t>
            </a:r>
            <a:r>
              <a:rPr b="1" lang="en-US" sz="1600">
                <a:solidFill>
                  <a:srgbClr val="213163"/>
                </a:solidFill>
              </a:rPr>
              <a:t> Solution</a:t>
            </a:r>
            <a:endParaRPr b="0" i="0" sz="1600" u="none" cap="none" strike="noStrike">
              <a:solidFill>
                <a:srgbClr val="000000"/>
              </a:solidFill>
              <a:latin typeface="Arial"/>
              <a:ea typeface="Arial"/>
              <a:cs typeface="Arial"/>
              <a:sym typeface="Arial"/>
            </a:endParaRPr>
          </a:p>
        </p:txBody>
      </p:sp>
      <p:sp>
        <p:nvSpPr>
          <p:cNvPr id="118" name="Google Shape;118;p18"/>
          <p:cNvSpPr txBox="1"/>
          <p:nvPr/>
        </p:nvSpPr>
        <p:spPr>
          <a:xfrm>
            <a:off x="138525" y="1102266"/>
            <a:ext cx="8867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400" u="none" cap="none" strike="noStrike">
                <a:solidFill>
                  <a:srgbClr val="374151"/>
                </a:solidFill>
                <a:latin typeface="Times New Roman"/>
                <a:ea typeface="Times New Roman"/>
                <a:cs typeface="Times New Roman"/>
                <a:sym typeface="Times New Roman"/>
              </a:rPr>
              <a:t>.</a:t>
            </a:r>
            <a:endParaRPr/>
          </a:p>
        </p:txBody>
      </p:sp>
      <p:cxnSp>
        <p:nvCxnSpPr>
          <p:cNvPr id="119" name="Google Shape;119;p18"/>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20" name="Google Shape;120;p18"/>
          <p:cNvSpPr txBox="1"/>
          <p:nvPr/>
        </p:nvSpPr>
        <p:spPr>
          <a:xfrm>
            <a:off x="138645" y="4713100"/>
            <a:ext cx="25593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r>
              <a:rPr lang="en-US" sz="1000">
                <a:solidFill>
                  <a:schemeClr val="dk1"/>
                </a:solidFill>
              </a:rPr>
              <a:t>www.researchgate.net</a:t>
            </a:r>
            <a:endParaRPr/>
          </a:p>
        </p:txBody>
      </p:sp>
      <p:sp>
        <p:nvSpPr>
          <p:cNvPr id="121" name="Google Shape;121;p18"/>
          <p:cNvSpPr txBox="1"/>
          <p:nvPr/>
        </p:nvSpPr>
        <p:spPr>
          <a:xfrm>
            <a:off x="238250" y="1114200"/>
            <a:ext cx="8724300" cy="3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highlight>
                  <a:srgbClr val="FFFFFF"/>
                </a:highlight>
              </a:rPr>
              <a:t>This system tackles the pain points of traditional car rentals. Our user-centric platform empowers customers to browse vehicles, compare rates, and book their perfect ride instantly – all online. Real-time availability keeps the process smooth, while secure integrated payments ensure a seamless experience. We offer flexible rental options, from budget-friendly compacts to spacious SUVs, with customizable add-ons for ultimate convenience. Rental agencies gain powerful tools to manage their fleet, bookings, and customer information – all in one centralized platform. Customers enjoy a stress-free car rental experience, while agencies achieve operational efficiency and increased customer satisfaction.</a:t>
            </a:r>
            <a:endParaRPr sz="1200">
              <a:solidFill>
                <a:schemeClr val="dk1"/>
              </a:solidFill>
              <a:highlight>
                <a:srgbClr val="FFFFFF"/>
              </a:highlight>
            </a:endParaRPr>
          </a:p>
          <a:p>
            <a:pPr indent="0" lvl="0" marL="0" rtl="0" algn="l">
              <a:spcBef>
                <a:spcPts val="0"/>
              </a:spcBef>
              <a:spcAft>
                <a:spcPts val="0"/>
              </a:spcAft>
              <a:buNone/>
            </a:pPr>
            <a:r>
              <a:t/>
            </a:r>
            <a:endParaRPr b="1"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nvSpPr>
        <p:spPr>
          <a:xfrm>
            <a:off x="436175" y="759825"/>
            <a:ext cx="80178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800"/>
              <a:buFont typeface="Arial"/>
              <a:buNone/>
            </a:pPr>
            <a:r>
              <a:rPr b="1" lang="en-US" sz="1600">
                <a:solidFill>
                  <a:srgbClr val="213163"/>
                </a:solidFill>
              </a:rPr>
              <a:t>Key Components</a:t>
            </a:r>
            <a:endParaRPr sz="1600">
              <a:solidFill>
                <a:schemeClr val="dk1"/>
              </a:solidFill>
            </a:endParaRPr>
          </a:p>
        </p:txBody>
      </p:sp>
      <p:cxnSp>
        <p:nvCxnSpPr>
          <p:cNvPr id="127" name="Google Shape;127;p19"/>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28" name="Google Shape;128;p19"/>
          <p:cNvSpPr txBox="1"/>
          <p:nvPr/>
        </p:nvSpPr>
        <p:spPr>
          <a:xfrm>
            <a:off x="138644" y="4713100"/>
            <a:ext cx="28395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r>
              <a:rPr lang="en-US" sz="1000">
                <a:solidFill>
                  <a:schemeClr val="dk1"/>
                </a:solidFill>
              </a:rPr>
              <a:t>www.researchgate.net</a:t>
            </a:r>
            <a:endParaRPr/>
          </a:p>
        </p:txBody>
      </p:sp>
      <p:sp>
        <p:nvSpPr>
          <p:cNvPr id="129" name="Google Shape;129;p19"/>
          <p:cNvSpPr txBox="1"/>
          <p:nvPr/>
        </p:nvSpPr>
        <p:spPr>
          <a:xfrm>
            <a:off x="378400" y="1226300"/>
            <a:ext cx="8521200" cy="3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User-Friendly Interface</a:t>
            </a:r>
            <a:r>
              <a:rPr lang="en-US" sz="1200"/>
              <a:t>: We will develop an intuitive and visually appealing interface accessible via web browsers and mobile devices. This interface will enable customers to easily search for available vehicles, view detailed information, and make reservations with minimal effort.</a:t>
            </a:r>
            <a:endParaRPr sz="1200"/>
          </a:p>
          <a:p>
            <a:pPr indent="0" lvl="0" marL="0" rtl="0" algn="l">
              <a:spcBef>
                <a:spcPts val="0"/>
              </a:spcBef>
              <a:spcAft>
                <a:spcPts val="0"/>
              </a:spcAft>
              <a:buNone/>
            </a:pPr>
            <a:r>
              <a:rPr b="1" lang="en-US" sz="1200"/>
              <a:t>Real-Time Availability</a:t>
            </a:r>
            <a:r>
              <a:rPr lang="en-US" sz="1200"/>
              <a:t>: Implementing real-time availability tracking, customers will have access to up-to-date information on vehicle availability, ensuring accurate booking and minimizing the risk of overbooking.</a:t>
            </a:r>
            <a:endParaRPr sz="1200"/>
          </a:p>
          <a:p>
            <a:pPr indent="0" lvl="0" marL="0" rtl="0" algn="l">
              <a:spcBef>
                <a:spcPts val="0"/>
              </a:spcBef>
              <a:spcAft>
                <a:spcPts val="0"/>
              </a:spcAft>
              <a:buNone/>
            </a:pPr>
            <a:r>
              <a:rPr b="1" lang="en-US" sz="1200"/>
              <a:t>Seamless Booking Process</a:t>
            </a:r>
            <a:r>
              <a:rPr lang="en-US" sz="1200"/>
              <a:t>: Our system will automate the booking process, allowing customers to complete reservations quickly and securely. Digital contracts and electronic signatures will streamline paperwork, reducing the time and effort required for both customers and providers.</a:t>
            </a:r>
            <a:endParaRPr sz="1200"/>
          </a:p>
          <a:p>
            <a:pPr indent="0" lvl="0" marL="0" rtl="0" algn="l">
              <a:spcBef>
                <a:spcPts val="0"/>
              </a:spcBef>
              <a:spcAft>
                <a:spcPts val="0"/>
              </a:spcAft>
              <a:buNone/>
            </a:pPr>
            <a:r>
              <a:rPr b="1" lang="en-US" sz="1200"/>
              <a:t>Transparent Pricing</a:t>
            </a:r>
            <a:r>
              <a:rPr lang="en-US" sz="1200"/>
              <a:t>: Clear and transparent pricing structures will be implemented, displaying all costs upfront to eliminate confusion and surprise fees. Customers will have a complete understanding of the rental costs, enhancing trust and satisfaction.</a:t>
            </a:r>
            <a:endParaRPr sz="1200"/>
          </a:p>
          <a:p>
            <a:pPr indent="0" lvl="0" marL="0" rtl="0" algn="l">
              <a:spcBef>
                <a:spcPts val="0"/>
              </a:spcBef>
              <a:spcAft>
                <a:spcPts val="0"/>
              </a:spcAft>
              <a:buNone/>
            </a:pPr>
            <a:r>
              <a:rPr b="1" lang="en-US" sz="1200"/>
              <a:t>Efficient Fleet Management</a:t>
            </a:r>
            <a:r>
              <a:rPr lang="en-US" sz="1200"/>
              <a:t>: Rental providers will benefit from advanced fleet management tools, including features for tracking vehicle utilization, scheduling maintenance, and optimizing fleet distribution. This will maximize the utilization of resources and ensure the availability of well-maintained vehicles.</a:t>
            </a:r>
            <a:endParaRPr sz="1200"/>
          </a:p>
          <a:p>
            <a:pPr indent="0" lvl="0" marL="0" rtl="0" algn="l">
              <a:spcBef>
                <a:spcPts val="0"/>
              </a:spcBef>
              <a:spcAft>
                <a:spcPts val="0"/>
              </a:spcAft>
              <a:buNone/>
            </a:pPr>
            <a:r>
              <a:rPr b="1" lang="en-US" sz="1200"/>
              <a:t>Secure Transactions</a:t>
            </a:r>
            <a:r>
              <a:rPr lang="en-US" sz="1200"/>
              <a:t>: We will integrate robust security measures to protect user data and financial information. Secure payment gateways and encryption protocols will safeguard transactions, providing peace of mind to both customers and providers.</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nvSpPr>
        <p:spPr>
          <a:xfrm>
            <a:off x="462500" y="850950"/>
            <a:ext cx="8012400" cy="354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1600">
                <a:solidFill>
                  <a:srgbClr val="213163"/>
                </a:solidFill>
              </a:rPr>
              <a:t>Function and Non Functional Requirements</a:t>
            </a:r>
            <a:endParaRPr sz="1600">
              <a:solidFill>
                <a:schemeClr val="dk1"/>
              </a:solidFill>
            </a:endParaRPr>
          </a:p>
          <a:p>
            <a:pPr indent="0" lvl="1" marL="457200" marR="0" rtl="0" algn="l">
              <a:lnSpc>
                <a:spcPct val="150000"/>
              </a:lnSpc>
              <a:spcBef>
                <a:spcPts val="0"/>
              </a:spcBef>
              <a:spcAft>
                <a:spcPts val="0"/>
              </a:spcAft>
              <a:buNone/>
            </a:pPr>
            <a:r>
              <a:t/>
            </a:r>
            <a:endParaRPr b="1" sz="1600">
              <a:solidFill>
                <a:srgbClr val="374151"/>
              </a:solidFill>
            </a:endParaRPr>
          </a:p>
          <a:p>
            <a:pPr indent="-196850" lvl="1" marL="742950" marR="0" rtl="0" algn="l">
              <a:lnSpc>
                <a:spcPct val="150000"/>
              </a:lnSpc>
              <a:spcBef>
                <a:spcPts val="0"/>
              </a:spcBef>
              <a:spcAft>
                <a:spcPts val="0"/>
              </a:spcAft>
              <a:buClr>
                <a:srgbClr val="000000"/>
              </a:buClr>
              <a:buSzPts val="1400"/>
              <a:buFont typeface="Arial"/>
              <a:buNone/>
            </a:pPr>
            <a:r>
              <a:t/>
            </a:r>
            <a:endParaRPr b="1" i="0" sz="1600" u="none" cap="none" strike="noStrike">
              <a:solidFill>
                <a:srgbClr val="374151"/>
              </a:solidFill>
            </a:endParaRPr>
          </a:p>
        </p:txBody>
      </p:sp>
      <p:cxnSp>
        <p:nvCxnSpPr>
          <p:cNvPr id="135" name="Google Shape;135;p20"/>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6" name="Google Shape;136;p20"/>
          <p:cNvSpPr txBox="1"/>
          <p:nvPr/>
        </p:nvSpPr>
        <p:spPr>
          <a:xfrm>
            <a:off x="138644" y="4713100"/>
            <a:ext cx="28815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 </a:t>
            </a:r>
            <a:r>
              <a:rPr lang="en-US" sz="1000">
                <a:solidFill>
                  <a:schemeClr val="dk1"/>
                </a:solidFill>
              </a:rPr>
              <a:t>www.researchgate.net</a:t>
            </a:r>
            <a:endParaRPr/>
          </a:p>
        </p:txBody>
      </p:sp>
      <p:sp>
        <p:nvSpPr>
          <p:cNvPr id="137" name="Google Shape;137;p20"/>
          <p:cNvSpPr txBox="1"/>
          <p:nvPr/>
        </p:nvSpPr>
        <p:spPr>
          <a:xfrm>
            <a:off x="511550" y="1380475"/>
            <a:ext cx="8402100" cy="3146400"/>
          </a:xfrm>
          <a:prstGeom prst="rect">
            <a:avLst/>
          </a:prstGeom>
          <a:noFill/>
          <a:ln>
            <a:noFill/>
          </a:ln>
        </p:spPr>
        <p:txBody>
          <a:bodyPr anchorCtr="0" anchor="t" bIns="91425" lIns="91425" spcFirstLastPara="1" rIns="91425" wrap="square" tIns="91425">
            <a:noAutofit/>
          </a:bodyPr>
          <a:lstStyle/>
          <a:p>
            <a:pPr indent="0" lvl="0" marL="0" rtl="0" algn="l">
              <a:lnSpc>
                <a:spcPct val="133400"/>
              </a:lnSpc>
              <a:spcBef>
                <a:spcPts val="0"/>
              </a:spcBef>
              <a:spcAft>
                <a:spcPts val="0"/>
              </a:spcAft>
              <a:buNone/>
            </a:pPr>
            <a:r>
              <a:rPr lang="en-US" sz="1200">
                <a:solidFill>
                  <a:schemeClr val="dk1"/>
                </a:solidFill>
                <a:highlight>
                  <a:srgbClr val="FFFFFF"/>
                </a:highlight>
              </a:rPr>
              <a:t>The functional requirements discovered are as follows:</a:t>
            </a:r>
            <a:endParaRPr sz="1200">
              <a:solidFill>
                <a:schemeClr val="dk1"/>
              </a:solidFill>
              <a:highlight>
                <a:srgbClr val="FFFFFF"/>
              </a:highlight>
            </a:endParaRPr>
          </a:p>
          <a:p>
            <a:pPr indent="457200" lvl="0" marL="0" rtl="0" algn="l">
              <a:lnSpc>
                <a:spcPct val="122100"/>
              </a:lnSpc>
              <a:spcBef>
                <a:spcPts val="0"/>
              </a:spcBef>
              <a:spcAft>
                <a:spcPts val="0"/>
              </a:spcAft>
              <a:buNone/>
            </a:pPr>
            <a:r>
              <a:rPr lang="en-US" sz="1200">
                <a:solidFill>
                  <a:schemeClr val="dk1"/>
                </a:solidFill>
                <a:highlight>
                  <a:srgbClr val="FFFFFF"/>
                </a:highlight>
              </a:rPr>
              <a:t>1) Customer registration – New users should be able to register online and print membership cards.</a:t>
            </a:r>
            <a:endParaRPr sz="1200">
              <a:solidFill>
                <a:schemeClr val="dk1"/>
              </a:solidFill>
              <a:highlight>
                <a:srgbClr val="FFFFFF"/>
              </a:highlight>
            </a:endParaRPr>
          </a:p>
          <a:p>
            <a:pPr indent="457200" lvl="0" marL="0" rtl="0" algn="l">
              <a:lnSpc>
                <a:spcPct val="122100"/>
              </a:lnSpc>
              <a:spcBef>
                <a:spcPts val="0"/>
              </a:spcBef>
              <a:spcAft>
                <a:spcPts val="0"/>
              </a:spcAft>
              <a:buNone/>
            </a:pPr>
            <a:r>
              <a:rPr lang="en-US" sz="1200">
                <a:solidFill>
                  <a:schemeClr val="dk1"/>
                </a:solidFill>
                <a:highlight>
                  <a:srgbClr val="FFFFFF"/>
                </a:highlight>
              </a:rPr>
              <a:t>2) Car reservation online – Customers should be able to utilise the system to book and reserve automobiles online.</a:t>
            </a:r>
            <a:endParaRPr sz="1200">
              <a:solidFill>
                <a:schemeClr val="dk1"/>
              </a:solidFill>
              <a:highlight>
                <a:srgbClr val="FFFFFF"/>
              </a:highlight>
            </a:endParaRPr>
          </a:p>
          <a:p>
            <a:pPr indent="0" lvl="0" marL="457200" rtl="0" algn="l">
              <a:lnSpc>
                <a:spcPct val="122100"/>
              </a:lnSpc>
              <a:spcBef>
                <a:spcPts val="0"/>
              </a:spcBef>
              <a:spcAft>
                <a:spcPts val="0"/>
              </a:spcAft>
              <a:buNone/>
            </a:pPr>
            <a:r>
              <a:rPr lang="en-US" sz="1200">
                <a:solidFill>
                  <a:schemeClr val="dk1"/>
                </a:solidFill>
                <a:highlight>
                  <a:srgbClr val="FFFFFF"/>
                </a:highlight>
              </a:rPr>
              <a:t>3) Automatic database update once a reservation is made or a new customer is registered – The system should be able to update the database without any further effort from the administrator whenever a new reservation or registration is made.</a:t>
            </a:r>
            <a:endParaRPr sz="1200">
              <a:solidFill>
                <a:schemeClr val="dk1"/>
              </a:solidFill>
              <a:highlight>
                <a:srgbClr val="FFFFFF"/>
              </a:highlight>
            </a:endParaRPr>
          </a:p>
          <a:p>
            <a:pPr indent="0" lvl="0" marL="0" rtl="0" algn="l">
              <a:spcBef>
                <a:spcPts val="0"/>
              </a:spcBef>
              <a:spcAft>
                <a:spcPts val="0"/>
              </a:spcAft>
              <a:buNone/>
            </a:pPr>
            <a:r>
              <a:rPr lang="en-US" sz="1200"/>
              <a:t>The non functional requirements are as follows:</a:t>
            </a:r>
            <a:endParaRPr sz="1200"/>
          </a:p>
          <a:p>
            <a:pPr indent="457200" lvl="0" marL="0" rtl="0" algn="l">
              <a:lnSpc>
                <a:spcPct val="122100"/>
              </a:lnSpc>
              <a:spcBef>
                <a:spcPts val="0"/>
              </a:spcBef>
              <a:spcAft>
                <a:spcPts val="0"/>
              </a:spcAft>
              <a:buNone/>
            </a:pPr>
            <a:r>
              <a:rPr lang="en-US" sz="1200">
                <a:solidFill>
                  <a:schemeClr val="dk1"/>
                </a:solidFill>
                <a:highlight>
                  <a:srgbClr val="FFFFFF"/>
                </a:highlight>
              </a:rPr>
              <a:t>1) Security </a:t>
            </a:r>
            <a:endParaRPr sz="1200">
              <a:solidFill>
                <a:schemeClr val="dk1"/>
              </a:solidFill>
              <a:highlight>
                <a:srgbClr val="FFFFFF"/>
              </a:highlight>
            </a:endParaRPr>
          </a:p>
          <a:p>
            <a:pPr indent="457200" lvl="0" marL="0" rtl="0" algn="l">
              <a:lnSpc>
                <a:spcPct val="122100"/>
              </a:lnSpc>
              <a:spcBef>
                <a:spcPts val="0"/>
              </a:spcBef>
              <a:spcAft>
                <a:spcPts val="0"/>
              </a:spcAft>
              <a:buNone/>
            </a:pPr>
            <a:r>
              <a:rPr lang="en-US" sz="1200">
                <a:solidFill>
                  <a:schemeClr val="dk1"/>
                </a:solidFill>
                <a:highlight>
                  <a:srgbClr val="FFFFFF"/>
                </a:highlight>
              </a:rPr>
              <a:t>2) Performance and Response Time </a:t>
            </a:r>
            <a:endParaRPr sz="1200">
              <a:solidFill>
                <a:schemeClr val="dk1"/>
              </a:solidFill>
              <a:highlight>
                <a:srgbClr val="FFFFFF"/>
              </a:highlight>
            </a:endParaRPr>
          </a:p>
          <a:p>
            <a:pPr indent="457200" lvl="0" marL="0" rtl="0" algn="l">
              <a:lnSpc>
                <a:spcPct val="122100"/>
              </a:lnSpc>
              <a:spcBef>
                <a:spcPts val="0"/>
              </a:spcBef>
              <a:spcAft>
                <a:spcPts val="0"/>
              </a:spcAft>
              <a:buNone/>
            </a:pPr>
            <a:r>
              <a:rPr lang="en-US" sz="1200">
                <a:solidFill>
                  <a:schemeClr val="dk1"/>
                </a:solidFill>
                <a:highlight>
                  <a:srgbClr val="FFFFFF"/>
                </a:highlight>
              </a:rPr>
              <a:t>3) Error Handling</a:t>
            </a:r>
            <a:endParaRPr sz="1200">
              <a:solidFill>
                <a:schemeClr val="dk1"/>
              </a:solidFill>
              <a:highlight>
                <a:srgbClr val="FFFFFF"/>
              </a:highlight>
            </a:endParaRPr>
          </a:p>
          <a:p>
            <a:pPr indent="457200" lvl="0" marL="0" rtl="0" algn="l">
              <a:lnSpc>
                <a:spcPct val="122100"/>
              </a:lnSpc>
              <a:spcBef>
                <a:spcPts val="0"/>
              </a:spcBef>
              <a:spcAft>
                <a:spcPts val="0"/>
              </a:spcAft>
              <a:buNone/>
            </a:pPr>
            <a:r>
              <a:rPr lang="en-US" sz="1200">
                <a:solidFill>
                  <a:schemeClr val="dk1"/>
                </a:solidFill>
                <a:highlight>
                  <a:srgbClr val="FFFFFF"/>
                </a:highlight>
              </a:rPr>
              <a:t>4) Availability </a:t>
            </a:r>
            <a:endParaRPr sz="1200">
              <a:solidFill>
                <a:schemeClr val="dk1"/>
              </a:solidFill>
              <a:highlight>
                <a:srgbClr val="FFFFFF"/>
              </a:highlight>
            </a:endParaRPr>
          </a:p>
          <a:p>
            <a:pPr indent="457200" lvl="0" marL="0" rtl="0" algn="l">
              <a:lnSpc>
                <a:spcPct val="122100"/>
              </a:lnSpc>
              <a:spcBef>
                <a:spcPts val="0"/>
              </a:spcBef>
              <a:spcAft>
                <a:spcPts val="0"/>
              </a:spcAft>
              <a:buNone/>
            </a:pPr>
            <a:r>
              <a:rPr lang="en-US" sz="1200">
                <a:solidFill>
                  <a:schemeClr val="dk1"/>
                </a:solidFill>
                <a:highlight>
                  <a:srgbClr val="FFFFFF"/>
                </a:highlight>
              </a:rPr>
              <a:t>5) Ease of Use </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Technology Used</a:t>
            </a:r>
            <a:endParaRPr b="0" i="0" sz="1600" u="none" cap="none" strike="noStrike">
              <a:solidFill>
                <a:srgbClr val="000000"/>
              </a:solidFill>
              <a:latin typeface="Arial"/>
              <a:ea typeface="Arial"/>
              <a:cs typeface="Arial"/>
              <a:sym typeface="Arial"/>
            </a:endParaRPr>
          </a:p>
        </p:txBody>
      </p:sp>
      <p:sp>
        <p:nvSpPr>
          <p:cNvPr id="143" name="Google Shape;143;p21"/>
          <p:cNvSpPr txBox="1"/>
          <p:nvPr/>
        </p:nvSpPr>
        <p:spPr>
          <a:xfrm>
            <a:off x="128063" y="1059160"/>
            <a:ext cx="5314387" cy="3790000"/>
          </a:xfrm>
          <a:prstGeom prst="rect">
            <a:avLst/>
          </a:prstGeom>
          <a:noFill/>
          <a:ln>
            <a:noFill/>
          </a:ln>
        </p:spPr>
        <p:txBody>
          <a:bodyPr anchorCtr="0" anchor="t" bIns="91425" lIns="91425" spcFirstLastPara="1" rIns="91425" wrap="square" tIns="91425">
            <a:noAutofit/>
          </a:bodyPr>
          <a:lstStyle/>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a:off x="-84668" y="615950"/>
            <a:ext cx="8951601" cy="4064000"/>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0" lvl="0" marL="0" rtl="0" algn="l">
              <a:spcBef>
                <a:spcPts val="0"/>
              </a:spcBef>
              <a:spcAft>
                <a:spcPts val="0"/>
              </a:spcAft>
              <a:buNone/>
            </a:pPr>
            <a:r>
              <a:t/>
            </a:r>
            <a:endParaRPr/>
          </a:p>
        </p:txBody>
      </p:sp>
      <p:pic>
        <p:nvPicPr>
          <p:cNvPr id="145" name="Google Shape;145;p21"/>
          <p:cNvPicPr preferRelativeResize="0"/>
          <p:nvPr/>
        </p:nvPicPr>
        <p:blipFill rotWithShape="1">
          <a:blip r:embed="rId3">
            <a:alphaModFix/>
          </a:blip>
          <a:srcRect b="0" l="0" r="0" t="0"/>
          <a:stretch/>
        </p:blipFill>
        <p:spPr>
          <a:xfrm>
            <a:off x="1021171" y="1723257"/>
            <a:ext cx="2956469" cy="2573047"/>
          </a:xfrm>
          <a:prstGeom prst="rect">
            <a:avLst/>
          </a:prstGeom>
          <a:noFill/>
          <a:ln>
            <a:noFill/>
          </a:ln>
        </p:spPr>
      </p:pic>
      <p:pic>
        <p:nvPicPr>
          <p:cNvPr id="146" name="Google Shape;146;p21"/>
          <p:cNvPicPr preferRelativeResize="0"/>
          <p:nvPr/>
        </p:nvPicPr>
        <p:blipFill rotWithShape="1">
          <a:blip r:embed="rId4">
            <a:alphaModFix/>
          </a:blip>
          <a:srcRect b="0" l="0" r="0" t="0"/>
          <a:stretch/>
        </p:blipFill>
        <p:spPr>
          <a:xfrm>
            <a:off x="4564380" y="1712692"/>
            <a:ext cx="4165599" cy="2090952"/>
          </a:xfrm>
          <a:prstGeom prst="rect">
            <a:avLst/>
          </a:prstGeom>
          <a:noFill/>
          <a:ln>
            <a:noFill/>
          </a:ln>
        </p:spPr>
      </p:pic>
      <p:sp>
        <p:nvSpPr>
          <p:cNvPr id="147" name="Google Shape;147;p21"/>
          <p:cNvSpPr txBox="1"/>
          <p:nvPr/>
        </p:nvSpPr>
        <p:spPr>
          <a:xfrm>
            <a:off x="1000361" y="1361511"/>
            <a:ext cx="331848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Front-end</a:t>
            </a:r>
            <a:endParaRPr/>
          </a:p>
        </p:txBody>
      </p:sp>
      <p:sp>
        <p:nvSpPr>
          <p:cNvPr id="148" name="Google Shape;148;p21"/>
          <p:cNvSpPr txBox="1"/>
          <p:nvPr/>
        </p:nvSpPr>
        <p:spPr>
          <a:xfrm>
            <a:off x="4865736" y="1287522"/>
            <a:ext cx="358096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Back-end</a:t>
            </a:r>
            <a:endParaRPr/>
          </a:p>
        </p:txBody>
      </p:sp>
      <p:cxnSp>
        <p:nvCxnSpPr>
          <p:cNvPr id="149" name="Google Shape;149;p21"/>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50" name="Google Shape;150;p21"/>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